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37"/>
  </p:notesMasterIdLst>
  <p:sldSz cx="12191695" cy="6858000"/>
  <p:notesSz cx="6858000" cy="12191695"/>
  <p:embeddedFontLst>
    <p:embeddedFont>
      <p:font typeface="Kanit Light"/>
      <p:regular r:id="rId20131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Relationship Id="rId201314" Target="fonts/201314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svg"/><Relationship Id="rId4" Type="http://schemas.openxmlformats.org/officeDocument/2006/relationships/image" Target="../media/image-6-4.png"/><Relationship Id="rId5" Type="http://schemas.openxmlformats.org/officeDocument/2006/relationships/image" Target="../media/image-6-5.sv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svg"/><Relationship Id="rId4" Type="http://schemas.openxmlformats.org/officeDocument/2006/relationships/image" Target="../media/image-9-4.png"/><Relationship Id="rId5" Type="http://schemas.openxmlformats.org/officeDocument/2006/relationships/image" Target="../media/image-9-5.svg"/><Relationship Id="rId6" Type="http://schemas.openxmlformats.org/officeDocument/2006/relationships/image" Target="../media/image-9-6.png"/><Relationship Id="rId7" Type="http://schemas.openxmlformats.org/officeDocument/2006/relationships/image" Target="../media/image-9-7.sv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6-6.pn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svg"/><Relationship Id="rId5" Type="http://schemas.openxmlformats.org/officeDocument/2006/relationships/image" Target="../media/image-18-5.png"/><Relationship Id="rId6" Type="http://schemas.openxmlformats.org/officeDocument/2006/relationships/image" Target="../media/image-18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e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eg"/><Relationship Id="rId2" Type="http://schemas.openxmlformats.org/officeDocument/2006/relationships/image" Target="../media/image-25-2.jpeg"/><Relationship Id="rId3" Type="http://schemas.openxmlformats.org/officeDocument/2006/relationships/image" Target="../media/image-2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e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svg"/><Relationship Id="rId5" Type="http://schemas.openxmlformats.org/officeDocument/2006/relationships/image" Target="../media/image-28-5.png"/><Relationship Id="rId6" Type="http://schemas.openxmlformats.org/officeDocument/2006/relationships/image" Target="../media/image-28-6.svg"/><Relationship Id="rId7" Type="http://schemas.openxmlformats.org/officeDocument/2006/relationships/image" Target="../media/image-28-7.png"/><Relationship Id="rId8" Type="http://schemas.openxmlformats.org/officeDocument/2006/relationships/image" Target="../media/image-2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eg"/><Relationship Id="rId2" Type="http://schemas.openxmlformats.org/officeDocument/2006/relationships/image" Target="../media/image-31-2.png"/><Relationship Id="rId3" Type="http://schemas.openxmlformats.org/officeDocument/2006/relationships/image" Target="../media/image-31-3.svg"/><Relationship Id="rId4" Type="http://schemas.openxmlformats.org/officeDocument/2006/relationships/image" Target="../media/image-31-4.png"/><Relationship Id="rId5" Type="http://schemas.openxmlformats.org/officeDocument/2006/relationships/image" Target="../media/image-31-5.svg"/><Relationship Id="rId6" Type="http://schemas.openxmlformats.org/officeDocument/2006/relationships/image" Target="../media/image-31-6.png"/><Relationship Id="rId7" Type="http://schemas.openxmlformats.org/officeDocument/2006/relationships/image" Target="../media/image-31-7.sv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jpeg"/><Relationship Id="rId2" Type="http://schemas.openxmlformats.org/officeDocument/2006/relationships/image" Target="../media/image-32-2.png"/><Relationship Id="rId3" Type="http://schemas.openxmlformats.org/officeDocument/2006/relationships/image" Target="../media/image-32-3.svg"/><Relationship Id="rId4" Type="http://schemas.openxmlformats.org/officeDocument/2006/relationships/image" Target="../media/image-32-4.png"/><Relationship Id="rId5" Type="http://schemas.openxmlformats.org/officeDocument/2006/relationships/image" Target="../media/image-32-5.svg"/><Relationship Id="rId6" Type="http://schemas.openxmlformats.org/officeDocument/2006/relationships/image" Target="../media/image-32-6.png"/><Relationship Id="rId7" Type="http://schemas.openxmlformats.org/officeDocument/2006/relationships/image" Target="../media/image-32-7.svg"/><Relationship Id="rId8" Type="http://schemas.openxmlformats.org/officeDocument/2006/relationships/image" Target="../media/image-3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jpe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image" Target="../media/image-3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38128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מה זה בינה מלאכותית?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4623776" y="2234803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מכונות חכמות שמעצבות את העולם שלנו</a:t>
            </a:r>
            <a:endParaRPr lang="he-IL" sz="1450" dirty="0"/>
          </a:p>
        </p:txBody>
      </p:sp>
      <p:sp>
        <p:nvSpPr>
          <p:cNvPr id="5" name="Shape 2"/>
          <p:cNvSpPr/>
          <p:nvPr/>
        </p:nvSpPr>
        <p:spPr>
          <a:xfrm>
            <a:off x="11104979" y="2749848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499957" y="2814737"/>
            <a:ext cx="241601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למידת מכונה</a:t>
            </a:r>
            <a:endParaRPr lang="he-IL" sz="1850" dirty="0"/>
          </a:p>
        </p:txBody>
      </p:sp>
      <p:sp>
        <p:nvSpPr>
          <p:cNvPr id="7" name="Text 4"/>
          <p:cNvSpPr/>
          <p:nvPr/>
        </p:nvSpPr>
        <p:spPr>
          <a:xfrm>
            <a:off x="8499957" y="3223419"/>
            <a:ext cx="241601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אלגוריתמים שלומדים ומשתפרים מנתונים</a:t>
            </a:r>
            <a:endParaRPr lang="he-IL" sz="1450" dirty="0"/>
          </a:p>
        </p:txBody>
      </p:sp>
      <p:sp>
        <p:nvSpPr>
          <p:cNvPr id="8" name="Shape 5"/>
          <p:cNvSpPr/>
          <p:nvPr/>
        </p:nvSpPr>
        <p:spPr>
          <a:xfrm>
            <a:off x="7838482" y="2749848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3360" y="2814737"/>
            <a:ext cx="241611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עיבוד שפה טבעית</a:t>
            </a:r>
            <a:endParaRPr lang="he-IL" sz="1850" dirty="0"/>
          </a:p>
        </p:txBody>
      </p:sp>
      <p:sp>
        <p:nvSpPr>
          <p:cNvPr id="10" name="Text 7"/>
          <p:cNvSpPr/>
          <p:nvPr/>
        </p:nvSpPr>
        <p:spPr>
          <a:xfrm>
            <a:off x="5233360" y="3223419"/>
            <a:ext cx="241611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מערכות המבינות ומייצרות שפה אנושית</a:t>
            </a:r>
            <a:endParaRPr lang="he-IL" sz="1450" dirty="0"/>
          </a:p>
        </p:txBody>
      </p:sp>
      <p:sp>
        <p:nvSpPr>
          <p:cNvPr id="11" name="Shape 8"/>
          <p:cNvSpPr/>
          <p:nvPr/>
        </p:nvSpPr>
        <p:spPr>
          <a:xfrm>
            <a:off x="11104979" y="4206280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233360" y="4271169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ראייה ממוחשבת</a:t>
            </a:r>
            <a:endParaRPr lang="he-IL" sz="1850" dirty="0"/>
          </a:p>
        </p:txBody>
      </p:sp>
      <p:sp>
        <p:nvSpPr>
          <p:cNvPr id="13" name="Text 10"/>
          <p:cNvSpPr/>
          <p:nvPr/>
        </p:nvSpPr>
        <p:spPr>
          <a:xfrm>
            <a:off x="5233360" y="4679851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זיהוי ופרשנות של תמונות וסרטונים</a:t>
            </a:r>
            <a:endParaRPr lang="he-IL" sz="1450" dirty="0"/>
          </a:p>
        </p:txBody>
      </p:sp>
      <p:sp>
        <p:nvSpPr>
          <p:cNvPr id="14" name="Text 11"/>
          <p:cNvSpPr/>
          <p:nvPr/>
        </p:nvSpPr>
        <p:spPr>
          <a:xfrm>
            <a:off x="4623776" y="5194895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בינה מלאכותית משולבת בחיינו - מהמלצות תוכן ועד מערכות רפואיות מתקדמות.</a:t>
            </a:r>
            <a:endParaRPr lang="he-IL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48754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בואו נתחיל את המסע שלנו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51890" y="1502271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גלו את עולם הבינה המלאכותית דרך מסע של למידה</a:t>
            </a:r>
            <a:endParaRPr lang="he-IL" sz="1450" dirty="0"/>
          </a:p>
        </p:txBody>
      </p:sp>
      <p:sp>
        <p:nvSpPr>
          <p:cNvPr id="5" name="Shape 2"/>
          <p:cNvSpPr/>
          <p:nvPr/>
        </p:nvSpPr>
        <p:spPr>
          <a:xfrm>
            <a:off x="661475" y="2017316"/>
            <a:ext cx="6296860" cy="189012"/>
          </a:xfrm>
          <a:prstGeom prst="roundRect">
            <a:avLst>
              <a:gd name="adj" fmla="val 42001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50482" y="2395339"/>
            <a:ext cx="59188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צעדים ראשונים</a:t>
            </a:r>
            <a:endParaRPr lang="he-IL" sz="1850" dirty="0"/>
          </a:p>
        </p:txBody>
      </p:sp>
      <p:sp>
        <p:nvSpPr>
          <p:cNvPr id="7" name="Text 4"/>
          <p:cNvSpPr/>
          <p:nvPr/>
        </p:nvSpPr>
        <p:spPr>
          <a:xfrm>
            <a:off x="850482" y="2804021"/>
            <a:ext cx="59188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התחילו במסע לעולם של טכנולוגיה מתקדמת.</a:t>
            </a:r>
            <a:endParaRPr lang="he-IL" sz="1450" dirty="0"/>
          </a:p>
        </p:txBody>
      </p:sp>
      <p:sp>
        <p:nvSpPr>
          <p:cNvPr id="8" name="Shape 5"/>
          <p:cNvSpPr/>
          <p:nvPr/>
        </p:nvSpPr>
        <p:spPr>
          <a:xfrm>
            <a:off x="661475" y="3484463"/>
            <a:ext cx="6013399" cy="189012"/>
          </a:xfrm>
          <a:prstGeom prst="roundRect">
            <a:avLst>
              <a:gd name="adj" fmla="val 42001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50482" y="3862487"/>
            <a:ext cx="563538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פתחו את הראש</a:t>
            </a:r>
            <a:endParaRPr lang="he-IL" sz="1850" dirty="0"/>
          </a:p>
        </p:txBody>
      </p:sp>
      <p:sp>
        <p:nvSpPr>
          <p:cNvPr id="10" name="Text 7"/>
          <p:cNvSpPr/>
          <p:nvPr/>
        </p:nvSpPr>
        <p:spPr>
          <a:xfrm>
            <a:off x="850482" y="4271169"/>
            <a:ext cx="563538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מושגי בינה מלאכותית פשוטים יותר ממה שנדמה.</a:t>
            </a:r>
            <a:endParaRPr lang="he-IL" sz="1450" dirty="0"/>
          </a:p>
        </p:txBody>
      </p:sp>
      <p:sp>
        <p:nvSpPr>
          <p:cNvPr id="11" name="Shape 8"/>
          <p:cNvSpPr/>
          <p:nvPr/>
        </p:nvSpPr>
        <p:spPr>
          <a:xfrm>
            <a:off x="661475" y="4951611"/>
            <a:ext cx="5729839" cy="189012"/>
          </a:xfrm>
          <a:prstGeom prst="roundRect">
            <a:avLst>
              <a:gd name="adj" fmla="val 42001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0482" y="5329634"/>
            <a:ext cx="535182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גלו אפשרויות חדשות</a:t>
            </a:r>
            <a:endParaRPr lang="he-IL" sz="1850" dirty="0"/>
          </a:p>
        </p:txBody>
      </p:sp>
      <p:sp>
        <p:nvSpPr>
          <p:cNvPr id="13" name="Text 10"/>
          <p:cNvSpPr/>
          <p:nvPr/>
        </p:nvSpPr>
        <p:spPr>
          <a:xfrm>
            <a:off x="850482" y="5738316"/>
            <a:ext cx="535182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בינה מלאכותית פותחת דלתות לפתרונות יצירתיים.</a:t>
            </a:r>
            <a:endParaRPr lang="he-IL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38759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למדו יחד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51890" y="2492276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שתפו תובנות וגלו רעיונות חדשים</a:t>
            </a:r>
            <a:endParaRPr lang="he-IL" sz="1450" dirty="0"/>
          </a:p>
        </p:txBody>
      </p:sp>
      <p:sp>
        <p:nvSpPr>
          <p:cNvPr id="5" name="Shape 2"/>
          <p:cNvSpPr/>
          <p:nvPr/>
        </p:nvSpPr>
        <p:spPr>
          <a:xfrm>
            <a:off x="6533094" y="3007320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3928071" y="3072209"/>
            <a:ext cx="241601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העצמת למידה</a:t>
            </a:r>
            <a:endParaRPr lang="he-IL" sz="1850" dirty="0"/>
          </a:p>
        </p:txBody>
      </p:sp>
      <p:sp>
        <p:nvSpPr>
          <p:cNvPr id="7" name="Text 4"/>
          <p:cNvSpPr/>
          <p:nvPr/>
        </p:nvSpPr>
        <p:spPr>
          <a:xfrm>
            <a:off x="3928071" y="3480891"/>
            <a:ext cx="241601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קבוצות מחזקות הבנה ומציגות נקודות מבט חדשות</a:t>
            </a:r>
            <a:endParaRPr lang="he-IL" sz="1450" dirty="0"/>
          </a:p>
        </p:txBody>
      </p:sp>
      <p:sp>
        <p:nvSpPr>
          <p:cNvPr id="8" name="Shape 5"/>
          <p:cNvSpPr/>
          <p:nvPr/>
        </p:nvSpPr>
        <p:spPr>
          <a:xfrm>
            <a:off x="3266596" y="3007320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1475" y="3072209"/>
            <a:ext cx="241611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פיתוח מיומנויות חברתיות</a:t>
            </a:r>
            <a:endParaRPr lang="he-IL" sz="1850" dirty="0"/>
          </a:p>
        </p:txBody>
      </p:sp>
      <p:sp>
        <p:nvSpPr>
          <p:cNvPr id="10" name="Text 7"/>
          <p:cNvSpPr/>
          <p:nvPr/>
        </p:nvSpPr>
        <p:spPr>
          <a:xfrm>
            <a:off x="661475" y="3480891"/>
            <a:ext cx="241611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משפר תקשורת ושיתוף פעולה</a:t>
            </a:r>
            <a:endParaRPr lang="he-IL" sz="1450" dirty="0"/>
          </a:p>
        </p:txBody>
      </p:sp>
      <p:sp>
        <p:nvSpPr>
          <p:cNvPr id="11" name="Shape 8"/>
          <p:cNvSpPr/>
          <p:nvPr/>
        </p:nvSpPr>
        <p:spPr>
          <a:xfrm>
            <a:off x="6533094" y="4463752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61475" y="4528641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העמקת זיכרון</a:t>
            </a:r>
            <a:endParaRPr lang="he-IL" sz="1850" dirty="0"/>
          </a:p>
        </p:txBody>
      </p:sp>
      <p:sp>
        <p:nvSpPr>
          <p:cNvPr id="13" name="Text 10"/>
          <p:cNvSpPr/>
          <p:nvPr/>
        </p:nvSpPr>
        <p:spPr>
          <a:xfrm>
            <a:off x="661475" y="4937323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הסבר לאחרים מחזק הבנה וזכירה</a:t>
            </a:r>
            <a:endParaRPr lang="he-IL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53249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בינה מלאכותית בחיינו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51890" y="2386013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בינה מלאכותית נמצאת סביבנו:</a:t>
            </a:r>
            <a:endParaRPr lang="he-IL" sz="1450" dirty="0"/>
          </a:p>
        </p:txBody>
      </p:sp>
      <p:sp>
        <p:nvSpPr>
          <p:cNvPr id="5" name="Shape 2"/>
          <p:cNvSpPr/>
          <p:nvPr/>
        </p:nvSpPr>
        <p:spPr>
          <a:xfrm>
            <a:off x="6533094" y="2901057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3928071" y="2965946"/>
            <a:ext cx="241601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עוזרים וירטואליים</a:t>
            </a:r>
            <a:endParaRPr lang="he-IL" sz="1850" dirty="0"/>
          </a:p>
        </p:txBody>
      </p:sp>
      <p:sp>
        <p:nvSpPr>
          <p:cNvPr id="7" name="Text 4"/>
          <p:cNvSpPr/>
          <p:nvPr/>
        </p:nvSpPr>
        <p:spPr>
          <a:xfrm>
            <a:off x="3928071" y="3374628"/>
            <a:ext cx="241601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סירי, אלקסה</a:t>
            </a:r>
            <a:endParaRPr lang="he-IL" sz="1450" dirty="0"/>
          </a:p>
        </p:txBody>
      </p:sp>
      <p:sp>
        <p:nvSpPr>
          <p:cNvPr id="8" name="Shape 5"/>
          <p:cNvSpPr/>
          <p:nvPr/>
        </p:nvSpPr>
        <p:spPr>
          <a:xfrm>
            <a:off x="3266596" y="2901057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1475" y="2965946"/>
            <a:ext cx="241611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המלצות תוכן</a:t>
            </a:r>
            <a:endParaRPr lang="he-IL" sz="1850" dirty="0"/>
          </a:p>
        </p:txBody>
      </p:sp>
      <p:sp>
        <p:nvSpPr>
          <p:cNvPr id="10" name="Text 7"/>
          <p:cNvSpPr/>
          <p:nvPr/>
        </p:nvSpPr>
        <p:spPr>
          <a:xfrm>
            <a:off x="661475" y="3374628"/>
            <a:ext cx="241611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נטפליקס, יוטיוב</a:t>
            </a:r>
            <a:endParaRPr lang="he-IL" sz="1450" dirty="0"/>
          </a:p>
        </p:txBody>
      </p:sp>
      <p:sp>
        <p:nvSpPr>
          <p:cNvPr id="11" name="Shape 8"/>
          <p:cNvSpPr/>
          <p:nvPr/>
        </p:nvSpPr>
        <p:spPr>
          <a:xfrm>
            <a:off x="6533094" y="4055070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61475" y="4119959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ניווט</a:t>
            </a:r>
            <a:endParaRPr lang="he-IL" sz="1850" dirty="0"/>
          </a:p>
        </p:txBody>
      </p:sp>
      <p:sp>
        <p:nvSpPr>
          <p:cNvPr id="13" name="Text 10"/>
          <p:cNvSpPr/>
          <p:nvPr/>
        </p:nvSpPr>
        <p:spPr>
          <a:xfrm>
            <a:off x="661475" y="4528641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וייז, גוגל מפס</a:t>
            </a:r>
            <a:endParaRPr lang="he-IL" sz="1450" dirty="0"/>
          </a:p>
        </p:txBody>
      </p:sp>
      <p:sp>
        <p:nvSpPr>
          <p:cNvPr id="14" name="Text 11"/>
          <p:cNvSpPr/>
          <p:nvPr/>
        </p:nvSpPr>
        <p:spPr>
          <a:xfrm>
            <a:off x="51890" y="5043686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איפה אתם משתמשים בבינה מלאכותית?</a:t>
            </a:r>
            <a:endParaRPr lang="he-IL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38759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עוזר טלפון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51890" y="2492276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עוזרי קול חכמים מאפשרים לנו לבצע פעולות במהירות ובנוחות.</a:t>
            </a:r>
            <a:endParaRPr lang="he-IL" sz="1450" dirty="0"/>
          </a:p>
        </p:txBody>
      </p:sp>
      <p:sp>
        <p:nvSpPr>
          <p:cNvPr id="5" name="Shape 2"/>
          <p:cNvSpPr/>
          <p:nvPr/>
        </p:nvSpPr>
        <p:spPr>
          <a:xfrm>
            <a:off x="6533094" y="3007320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3928071" y="3072209"/>
            <a:ext cx="241601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פקודות קוליות</a:t>
            </a:r>
            <a:endParaRPr lang="he-IL" sz="1850" dirty="0"/>
          </a:p>
        </p:txBody>
      </p:sp>
      <p:sp>
        <p:nvSpPr>
          <p:cNvPr id="7" name="Text 4"/>
          <p:cNvSpPr/>
          <p:nvPr/>
        </p:nvSpPr>
        <p:spPr>
          <a:xfrm>
            <a:off x="3928071" y="3480891"/>
            <a:ext cx="241601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שליטה בטלפון וביצוע חיפושים באמצעות הקול</a:t>
            </a:r>
            <a:endParaRPr lang="he-IL" sz="1450" dirty="0"/>
          </a:p>
        </p:txBody>
      </p:sp>
      <p:sp>
        <p:nvSpPr>
          <p:cNvPr id="8" name="Shape 5"/>
          <p:cNvSpPr/>
          <p:nvPr/>
        </p:nvSpPr>
        <p:spPr>
          <a:xfrm>
            <a:off x="3266596" y="3007320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1475" y="3072209"/>
            <a:ext cx="241611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שירותים חכמים</a:t>
            </a:r>
            <a:endParaRPr lang="he-IL" sz="1850" dirty="0"/>
          </a:p>
        </p:txBody>
      </p:sp>
      <p:sp>
        <p:nvSpPr>
          <p:cNvPr id="10" name="Text 7"/>
          <p:cNvSpPr/>
          <p:nvPr/>
        </p:nvSpPr>
        <p:spPr>
          <a:xfrm>
            <a:off x="661475" y="3480891"/>
            <a:ext cx="241611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תזכורות, שעונים, יומן והודעות אוטומטיות</a:t>
            </a:r>
            <a:endParaRPr lang="he-IL" sz="1450" dirty="0"/>
          </a:p>
        </p:txBody>
      </p:sp>
      <p:sp>
        <p:nvSpPr>
          <p:cNvPr id="11" name="Shape 8"/>
          <p:cNvSpPr/>
          <p:nvPr/>
        </p:nvSpPr>
        <p:spPr>
          <a:xfrm>
            <a:off x="6533094" y="4463752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61475" y="4528641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אינטגרציה</a:t>
            </a:r>
            <a:endParaRPr lang="he-IL" sz="1850" dirty="0"/>
          </a:p>
        </p:txBody>
      </p:sp>
      <p:sp>
        <p:nvSpPr>
          <p:cNvPr id="13" name="Text 10"/>
          <p:cNvSpPr/>
          <p:nvPr/>
        </p:nvSpPr>
        <p:spPr>
          <a:xfrm>
            <a:off x="661475" y="4937323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שליטה באפליקציות והפעלת מכשירים חכמים</a:t>
            </a:r>
            <a:endParaRPr lang="he-IL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98181"/>
            <a:ext cx="6296860" cy="544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4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פילטרים לתמונות</a:t>
            </a:r>
            <a:endParaRPr lang="he-IL" sz="3400" dirty="0"/>
          </a:p>
        </p:txBody>
      </p:sp>
      <p:sp>
        <p:nvSpPr>
          <p:cNvPr id="4" name="Text 1"/>
          <p:cNvSpPr/>
          <p:nvPr/>
        </p:nvSpPr>
        <p:spPr>
          <a:xfrm>
            <a:off x="51890" y="1367334"/>
            <a:ext cx="6906444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8000"/>
              </a:lnSpc>
              <a:buNone/>
            </a:pPr>
            <a:r>
              <a:rPr lang="he-IL" altLang="en-US" sz="13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טכנולוגיות מתקדמות לעיבוד תמונות</a:t>
            </a:r>
            <a:endParaRPr lang="he-IL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22775" y="1815802"/>
            <a:ext cx="435559" cy="43557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61475" y="2452092"/>
            <a:ext cx="6296860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7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זיהוי פנים</a:t>
            </a:r>
            <a:endParaRPr lang="he-IL" sz="1700" dirty="0"/>
          </a:p>
        </p:txBody>
      </p:sp>
      <p:sp>
        <p:nvSpPr>
          <p:cNvPr id="7" name="Text 3"/>
          <p:cNvSpPr/>
          <p:nvPr/>
        </p:nvSpPr>
        <p:spPr>
          <a:xfrm>
            <a:off x="661475" y="2820591"/>
            <a:ext cx="6296860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8000"/>
              </a:lnSpc>
              <a:buNone/>
            </a:pPr>
            <a:r>
              <a:rPr lang="he-IL" altLang="en-US" sz="13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זיהוי אוטומטי של פנים ותיקון פגמים בתמונות סלפי</a:t>
            </a:r>
            <a:endParaRPr lang="he-IL" sz="13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22775" y="3409652"/>
            <a:ext cx="435559" cy="43557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61475" y="4045942"/>
            <a:ext cx="6296860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7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פילטרים אומנותיים</a:t>
            </a:r>
            <a:endParaRPr lang="he-IL" sz="1700" dirty="0"/>
          </a:p>
        </p:txBody>
      </p:sp>
      <p:sp>
        <p:nvSpPr>
          <p:cNvPr id="10" name="Text 5"/>
          <p:cNvSpPr/>
          <p:nvPr/>
        </p:nvSpPr>
        <p:spPr>
          <a:xfrm>
            <a:off x="661475" y="4414441"/>
            <a:ext cx="6296860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8000"/>
              </a:lnSpc>
              <a:buNone/>
            </a:pPr>
            <a:r>
              <a:rPr lang="he-IL" altLang="en-US" sz="13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מגוון אפקטים המתאימים לכל סגנון צילום</a:t>
            </a:r>
            <a:endParaRPr lang="he-IL" sz="1350" dirty="0"/>
          </a:p>
        </p:txBody>
      </p:sp>
      <p:sp>
        <p:nvSpPr>
          <p:cNvPr id="11" name="Shape 6"/>
          <p:cNvSpPr/>
          <p:nvPr/>
        </p:nvSpPr>
        <p:spPr>
          <a:xfrm>
            <a:off x="6544603" y="5000327"/>
            <a:ext cx="392003" cy="442020"/>
          </a:xfrm>
          <a:prstGeom prst="roundRect">
            <a:avLst>
              <a:gd name="adj" fmla="val 11663"/>
            </a:avLst>
          </a:prstGeom>
          <a:solidFill>
            <a:srgbClr val="DFDFE0"/>
          </a:solidFill>
          <a:ln/>
        </p:spPr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1715" y="5112742"/>
            <a:ext cx="217780" cy="17422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61475" y="5639792"/>
            <a:ext cx="6296860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7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שיפור אוטומטי</a:t>
            </a:r>
            <a:endParaRPr lang="he-IL" sz="1700" dirty="0"/>
          </a:p>
        </p:txBody>
      </p:sp>
      <p:sp>
        <p:nvSpPr>
          <p:cNvPr id="14" name="Text 8"/>
          <p:cNvSpPr/>
          <p:nvPr/>
        </p:nvSpPr>
        <p:spPr>
          <a:xfrm>
            <a:off x="661475" y="6008291"/>
            <a:ext cx="6296860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8000"/>
              </a:lnSpc>
              <a:buNone/>
            </a:pPr>
            <a:r>
              <a:rPr lang="he-IL" altLang="en-US" sz="13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תיקון צבעים וחדות לשיפור כל תמונה בלחיצה אחת</a:t>
            </a:r>
            <a:endParaRPr lang="he-IL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491122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אפליקציות מוזיקה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4623776" y="2344638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בינה מלאכותית משנה את חוויית ההאזנה</a:t>
            </a:r>
            <a:endParaRPr lang="he-IL" sz="1450" dirty="0"/>
          </a:p>
        </p:txBody>
      </p:sp>
      <p:sp>
        <p:nvSpPr>
          <p:cNvPr id="5" name="Shape 2"/>
          <p:cNvSpPr/>
          <p:nvPr/>
        </p:nvSpPr>
        <p:spPr>
          <a:xfrm>
            <a:off x="11104979" y="2859683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499957" y="2924572"/>
            <a:ext cx="241601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המלצות מותאמות אישית</a:t>
            </a:r>
            <a:endParaRPr lang="he-IL" sz="1850" dirty="0"/>
          </a:p>
        </p:txBody>
      </p:sp>
      <p:sp>
        <p:nvSpPr>
          <p:cNvPr id="7" name="Text 4"/>
          <p:cNvSpPr/>
          <p:nvPr/>
        </p:nvSpPr>
        <p:spPr>
          <a:xfrm>
            <a:off x="8499957" y="3333254"/>
            <a:ext cx="241601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אלגוריתמים המנתחים את הרגלי ההאזנה להצעת שירים חדשים</a:t>
            </a:r>
            <a:endParaRPr lang="he-IL" sz="1450" dirty="0"/>
          </a:p>
        </p:txBody>
      </p:sp>
      <p:sp>
        <p:nvSpPr>
          <p:cNvPr id="8" name="Shape 5"/>
          <p:cNvSpPr/>
          <p:nvPr/>
        </p:nvSpPr>
        <p:spPr>
          <a:xfrm>
            <a:off x="7838482" y="2859683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3360" y="2924572"/>
            <a:ext cx="241611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רשימות השמעה אוטומטיות</a:t>
            </a:r>
            <a:endParaRPr lang="he-IL" sz="1850" dirty="0"/>
          </a:p>
        </p:txBody>
      </p:sp>
      <p:sp>
        <p:nvSpPr>
          <p:cNvPr id="10" name="Text 7"/>
          <p:cNvSpPr/>
          <p:nvPr/>
        </p:nvSpPr>
        <p:spPr>
          <a:xfrm>
            <a:off x="5233360" y="3628529"/>
            <a:ext cx="241611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פלייליסטים לפי מצב רוח, פעילות או זמן ביום</a:t>
            </a:r>
            <a:endParaRPr lang="he-IL" sz="1450" dirty="0"/>
          </a:p>
        </p:txBody>
      </p:sp>
      <p:sp>
        <p:nvSpPr>
          <p:cNvPr id="11" name="Shape 8"/>
          <p:cNvSpPr/>
          <p:nvPr/>
        </p:nvSpPr>
        <p:spPr>
          <a:xfrm>
            <a:off x="11104979" y="4611390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233360" y="4676279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גילוי אמנים חדשים</a:t>
            </a:r>
            <a:endParaRPr lang="he-IL" sz="1850" dirty="0"/>
          </a:p>
        </p:txBody>
      </p:sp>
      <p:sp>
        <p:nvSpPr>
          <p:cNvPr id="13" name="Text 10"/>
          <p:cNvSpPr/>
          <p:nvPr/>
        </p:nvSpPr>
        <p:spPr>
          <a:xfrm>
            <a:off x="5233360" y="5084961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הרחבת אופקים מוזיקליים בהתאמה לטעם האישי</a:t>
            </a:r>
            <a:endParaRPr lang="he-IL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470484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מטרות הלמידה</a:t>
            </a:r>
            <a:endParaRPr lang="he-IL" sz="3700" dirty="0"/>
          </a:p>
        </p:txBody>
      </p:sp>
      <p:sp>
        <p:nvSpPr>
          <p:cNvPr id="4" name="Shape 1"/>
          <p:cNvSpPr/>
          <p:nvPr/>
        </p:nvSpPr>
        <p:spPr>
          <a:xfrm>
            <a:off x="6533094" y="2324001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603984" y="2359422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1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61475" y="2388890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להבין בינה מלאכותית</a:t>
            </a:r>
            <a:endParaRPr lang="he-IL" sz="1850" dirty="0"/>
          </a:p>
        </p:txBody>
      </p:sp>
      <p:sp>
        <p:nvSpPr>
          <p:cNvPr id="7" name="Text 4"/>
          <p:cNvSpPr/>
          <p:nvPr/>
        </p:nvSpPr>
        <p:spPr>
          <a:xfrm>
            <a:off x="661475" y="2797572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מושגי יסוד והגדרות בסיסיות בתחום</a:t>
            </a:r>
            <a:endParaRPr lang="he-IL" sz="1450" dirty="0"/>
          </a:p>
        </p:txBody>
      </p:sp>
      <p:sp>
        <p:nvSpPr>
          <p:cNvPr id="8" name="Shape 5"/>
          <p:cNvSpPr/>
          <p:nvPr/>
        </p:nvSpPr>
        <p:spPr>
          <a:xfrm>
            <a:off x="6533094" y="3478014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03984" y="3513435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2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661475" y="3542903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יישומים יומיומיים</a:t>
            </a:r>
            <a:endParaRPr lang="he-IL" sz="1850" dirty="0"/>
          </a:p>
        </p:txBody>
      </p:sp>
      <p:sp>
        <p:nvSpPr>
          <p:cNvPr id="11" name="Text 8"/>
          <p:cNvSpPr/>
          <p:nvPr/>
        </p:nvSpPr>
        <p:spPr>
          <a:xfrm>
            <a:off x="661475" y="3951585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בינה מלאכותית בשימושים שגרתיים</a:t>
            </a:r>
            <a:endParaRPr lang="he-IL" sz="1450" dirty="0"/>
          </a:p>
        </p:txBody>
      </p:sp>
      <p:sp>
        <p:nvSpPr>
          <p:cNvPr id="12" name="Shape 9"/>
          <p:cNvSpPr/>
          <p:nvPr/>
        </p:nvSpPr>
        <p:spPr>
          <a:xfrm>
            <a:off x="6533094" y="4632027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603984" y="4667448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3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661475" y="4696916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עבר ועתיד</a:t>
            </a:r>
            <a:endParaRPr lang="he-IL" sz="1850" dirty="0"/>
          </a:p>
        </p:txBody>
      </p:sp>
      <p:sp>
        <p:nvSpPr>
          <p:cNvPr id="15" name="Text 12"/>
          <p:cNvSpPr/>
          <p:nvPr/>
        </p:nvSpPr>
        <p:spPr>
          <a:xfrm>
            <a:off x="661475" y="5105598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התפתחות היסטורית ומגמות עתידיות</a:t>
            </a:r>
            <a:endParaRPr lang="he-IL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696852"/>
            <a:ext cx="6296860" cy="563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5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מהי בינה מלאכותית?</a:t>
            </a:r>
            <a:endParaRPr lang="he-IL" sz="35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79878" y="1499493"/>
            <a:ext cx="450343" cy="45035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233360" y="2164457"/>
            <a:ext cx="6296860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7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מוח דיגיטלי</a:t>
            </a:r>
            <a:endParaRPr lang="he-IL" sz="1750" dirty="0"/>
          </a:p>
        </p:txBody>
      </p:sp>
      <p:sp>
        <p:nvSpPr>
          <p:cNvPr id="6" name="Text 2"/>
          <p:cNvSpPr/>
          <p:nvPr/>
        </p:nvSpPr>
        <p:spPr>
          <a:xfrm>
            <a:off x="5233360" y="2548930"/>
            <a:ext cx="6296860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0000"/>
              </a:lnSpc>
              <a:buNone/>
            </a:pPr>
            <a:r>
              <a:rPr lang="he-IL" altLang="en-US" sz="14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מערכות ממוחשבות המסוגלות לעבד מידע, להסיק מסקנות ולקבל החלטות כמו בני אדם</a:t>
            </a:r>
            <a:endParaRPr lang="he-IL" sz="14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79878" y="3173809"/>
            <a:ext cx="450343" cy="45035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233360" y="3838773"/>
            <a:ext cx="6296860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7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יכולת למידה</a:t>
            </a:r>
            <a:endParaRPr lang="he-IL" sz="1750" dirty="0"/>
          </a:p>
        </p:txBody>
      </p:sp>
      <p:sp>
        <p:nvSpPr>
          <p:cNvPr id="9" name="Text 4"/>
          <p:cNvSpPr/>
          <p:nvPr/>
        </p:nvSpPr>
        <p:spPr>
          <a:xfrm>
            <a:off x="5233360" y="4223246"/>
            <a:ext cx="6296860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0000"/>
              </a:lnSpc>
              <a:buNone/>
            </a:pPr>
            <a:r>
              <a:rPr lang="he-IL" altLang="en-US" sz="14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אלגוריתמים הלומדים מניסיון ומשתפרים לאורך זמן ללא תכנות נוסף</a:t>
            </a:r>
            <a:endParaRPr lang="he-IL" sz="14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79878" y="4848126"/>
            <a:ext cx="450343" cy="45035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233360" y="5513090"/>
            <a:ext cx="6296860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7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פותר בעיות</a:t>
            </a:r>
            <a:endParaRPr lang="he-IL" sz="1750" dirty="0"/>
          </a:p>
        </p:txBody>
      </p:sp>
      <p:sp>
        <p:nvSpPr>
          <p:cNvPr id="12" name="Text 6"/>
          <p:cNvSpPr/>
          <p:nvPr/>
        </p:nvSpPr>
        <p:spPr>
          <a:xfrm>
            <a:off x="5233360" y="5897563"/>
            <a:ext cx="6296860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0000"/>
              </a:lnSpc>
              <a:buNone/>
            </a:pPr>
            <a:r>
              <a:rPr lang="he-IL" altLang="en-US" sz="14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טכנולוגיה המזהה דפוסים, מנתחת אפשרויות ומוצאת פתרונות יצירתיים לאתגרים מורכבים</a:t>
            </a:r>
            <a:endParaRPr lang="he-IL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052972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בינה מלאכותית לעומת מוח אנושי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51890" y="1906488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השוואה בין שתי מערכות חשיבה</a:t>
            </a:r>
            <a:endParaRPr lang="he-IL" sz="1450" dirty="0"/>
          </a:p>
        </p:txBody>
      </p:sp>
      <p:sp>
        <p:nvSpPr>
          <p:cNvPr id="5" name="Shape 2"/>
          <p:cNvSpPr/>
          <p:nvPr/>
        </p:nvSpPr>
        <p:spPr>
          <a:xfrm>
            <a:off x="6533094" y="2421533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603984" y="2456954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1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661475" y="2486422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מוח אנושי</a:t>
            </a:r>
            <a:endParaRPr lang="he-IL" sz="1850" dirty="0"/>
          </a:p>
        </p:txBody>
      </p:sp>
      <p:sp>
        <p:nvSpPr>
          <p:cNvPr id="8" name="Text 5"/>
          <p:cNvSpPr/>
          <p:nvPr/>
        </p:nvSpPr>
        <p:spPr>
          <a:xfrm>
            <a:off x="661475" y="2895104"/>
            <a:ext cx="5682612" cy="1039416"/>
          </a:xfrm>
          <a:prstGeom prst="rect">
            <a:avLst/>
          </a:prstGeom>
          <a:noFill/>
          <a:ln/>
        </p:spPr>
        <p:txBody>
          <a:bodyPr wrap="square" lIns="0" tIns="0" rIns="75608" bIns="0" rtlCol="0" anchor="t">
            <a:normAutofit/>
          </a:bodyPr>
          <a:lstStyle/>
          <a:p>
            <a:pPr rtl="1" algn="r" marL="294640" indent="-294640">
              <a:lnSpc>
                <a:spcPct val="133000"/>
              </a:lnSpc>
              <a:buSzPct val="100000"/>
              <a:buChar char="•"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לומד דרך חוויות וזיכרונות</a:t>
            </a:r>
            <a:endParaRPr lang="he-IL" sz="1450" dirty="0"/>
          </a:p>
          <a:p>
            <a:pPr rtl="1" algn="r" marL="294640" indent="-294640">
              <a:lnSpc>
                <a:spcPct val="133000"/>
              </a:lnSpc>
              <a:buSzPct val="100000"/>
              <a:buChar char="•"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מסוגל להרגיש רגשות ולהשתמש באינטואיציה</a:t>
            </a:r>
            <a:endParaRPr lang="he-IL" sz="1450" dirty="0"/>
          </a:p>
          <a:p>
            <a:pPr rtl="1" algn="r" marL="294640" indent="-294640">
              <a:lnSpc>
                <a:spcPct val="133000"/>
              </a:lnSpc>
              <a:buSzPct val="100000"/>
              <a:buChar char="•"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מתפתח באופן טבעי לאורך שנים</a:t>
            </a:r>
            <a:endParaRPr lang="he-IL" sz="1450" dirty="0"/>
          </a:p>
        </p:txBody>
      </p:sp>
      <p:sp>
        <p:nvSpPr>
          <p:cNvPr id="9" name="Shape 6"/>
          <p:cNvSpPr/>
          <p:nvPr/>
        </p:nvSpPr>
        <p:spPr>
          <a:xfrm>
            <a:off x="6533094" y="4312543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603984" y="4347964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2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661475" y="4377432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מערכת בינה מלאכותית</a:t>
            </a:r>
            <a:endParaRPr lang="he-IL" sz="1850" dirty="0"/>
          </a:p>
        </p:txBody>
      </p:sp>
      <p:sp>
        <p:nvSpPr>
          <p:cNvPr id="12" name="Text 9"/>
          <p:cNvSpPr/>
          <p:nvPr/>
        </p:nvSpPr>
        <p:spPr>
          <a:xfrm>
            <a:off x="661475" y="4786114"/>
            <a:ext cx="5682612" cy="1039416"/>
          </a:xfrm>
          <a:prstGeom prst="rect">
            <a:avLst/>
          </a:prstGeom>
          <a:noFill/>
          <a:ln/>
        </p:spPr>
        <p:txBody>
          <a:bodyPr wrap="square" lIns="0" tIns="0" rIns="75608" bIns="0" rtlCol="0" anchor="t">
            <a:normAutofit/>
          </a:bodyPr>
          <a:lstStyle/>
          <a:p>
            <a:pPr rtl="1" algn="r" marL="294640" indent="-294640">
              <a:lnSpc>
                <a:spcPct val="133000"/>
              </a:lnSpc>
              <a:buSzPct val="100000"/>
              <a:buChar char="•"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לומדת מכמויות נתונים ומזהה דפוסים</a:t>
            </a:r>
            <a:endParaRPr lang="he-IL" sz="1450" dirty="0"/>
          </a:p>
          <a:p>
            <a:pPr rtl="1" algn="r" marL="294640" indent="-294640">
              <a:lnSpc>
                <a:spcPct val="133000"/>
              </a:lnSpc>
              <a:buSzPct val="100000"/>
              <a:buChar char="•"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פועלת לפי אלגוריתמים ותבניות מתמטיות</a:t>
            </a:r>
            <a:endParaRPr lang="he-IL" sz="1450" dirty="0"/>
          </a:p>
          <a:p>
            <a:pPr rtl="1" algn="r" marL="294640" indent="-294640">
              <a:lnSpc>
                <a:spcPct val="133000"/>
              </a:lnSpc>
              <a:buSzPct val="100000"/>
              <a:buChar char="•"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עובדת ברציפות ללא עייפות</a:t>
            </a:r>
            <a:endParaRPr lang="he-IL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98181"/>
            <a:ext cx="6296860" cy="544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4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בינה מלאכותית סביבנו</a:t>
            </a:r>
            <a:endParaRPr lang="he-IL" sz="3400" dirty="0"/>
          </a:p>
        </p:txBody>
      </p:sp>
      <p:sp>
        <p:nvSpPr>
          <p:cNvPr id="4" name="Text 1"/>
          <p:cNvSpPr/>
          <p:nvPr/>
        </p:nvSpPr>
        <p:spPr>
          <a:xfrm>
            <a:off x="51890" y="1367334"/>
            <a:ext cx="6906444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8000"/>
              </a:lnSpc>
              <a:buNone/>
            </a:pPr>
            <a:r>
              <a:rPr lang="he-IL" altLang="en-US" sz="13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טכנולוגיות AI משולבות בחיי היומיום שלנו</a:t>
            </a:r>
            <a:endParaRPr lang="he-IL" sz="1350" dirty="0"/>
          </a:p>
        </p:txBody>
      </p:sp>
      <p:sp>
        <p:nvSpPr>
          <p:cNvPr id="5" name="Shape 2"/>
          <p:cNvSpPr/>
          <p:nvPr/>
        </p:nvSpPr>
        <p:spPr>
          <a:xfrm>
            <a:off x="6544603" y="1812627"/>
            <a:ext cx="392003" cy="442020"/>
          </a:xfrm>
          <a:prstGeom prst="roundRect">
            <a:avLst>
              <a:gd name="adj" fmla="val 11663"/>
            </a:avLst>
          </a:prstGeom>
          <a:solidFill>
            <a:srgbClr val="DFDFE0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1715" y="1925042"/>
            <a:ext cx="217780" cy="17422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1475" y="2452092"/>
            <a:ext cx="6296860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7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עוזרים וירטואליים</a:t>
            </a:r>
            <a:endParaRPr lang="he-IL" sz="1700" dirty="0"/>
          </a:p>
        </p:txBody>
      </p:sp>
      <p:sp>
        <p:nvSpPr>
          <p:cNvPr id="8" name="Text 4"/>
          <p:cNvSpPr/>
          <p:nvPr/>
        </p:nvSpPr>
        <p:spPr>
          <a:xfrm>
            <a:off x="661475" y="2820591"/>
            <a:ext cx="6296860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8000"/>
              </a:lnSpc>
              <a:buNone/>
            </a:pPr>
            <a:r>
              <a:rPr lang="he-IL" altLang="en-US" sz="13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סירי, אלקסה וגוגל אסיסטנט מבצעים פעולות באמצעות פקודות קוליות</a:t>
            </a:r>
            <a:endParaRPr lang="he-IL" sz="13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22775" y="3409652"/>
            <a:ext cx="435559" cy="43557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61475" y="4045942"/>
            <a:ext cx="6296860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7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תחבורה חכמה</a:t>
            </a:r>
            <a:endParaRPr lang="he-IL" sz="1700" dirty="0"/>
          </a:p>
        </p:txBody>
      </p:sp>
      <p:sp>
        <p:nvSpPr>
          <p:cNvPr id="11" name="Text 6"/>
          <p:cNvSpPr/>
          <p:nvPr/>
        </p:nvSpPr>
        <p:spPr>
          <a:xfrm>
            <a:off x="661475" y="4414441"/>
            <a:ext cx="6296860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8000"/>
              </a:lnSpc>
              <a:buNone/>
            </a:pPr>
            <a:r>
              <a:rPr lang="he-IL" altLang="en-US" sz="13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מכוניות אוטונומיות ומערכות ניווט מקבלות החלטות בזמן אמת</a:t>
            </a:r>
            <a:endParaRPr lang="he-IL" sz="13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22775" y="5003502"/>
            <a:ext cx="435559" cy="43557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61475" y="5639792"/>
            <a:ext cx="6296860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7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המלצות צרכניות</a:t>
            </a:r>
            <a:endParaRPr lang="he-IL" sz="1700" dirty="0"/>
          </a:p>
        </p:txBody>
      </p:sp>
      <p:sp>
        <p:nvSpPr>
          <p:cNvPr id="14" name="Text 8"/>
          <p:cNvSpPr/>
          <p:nvPr/>
        </p:nvSpPr>
        <p:spPr>
          <a:xfrm>
            <a:off x="661475" y="6008291"/>
            <a:ext cx="6296860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8000"/>
              </a:lnSpc>
              <a:buNone/>
            </a:pPr>
            <a:r>
              <a:rPr lang="he-IL" altLang="en-US" sz="13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אלגוריתמים מציעים מוצרים ותכנים בהתאמה אישית</a:t>
            </a:r>
            <a:endParaRPr lang="he-IL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38759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רמקולים חכמים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51890" y="2492276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זיהוי קולי מתקדם להבנת פקודות קוליות.</a:t>
            </a:r>
            <a:endParaRPr lang="he-IL" sz="1450" dirty="0"/>
          </a:p>
        </p:txBody>
      </p:sp>
      <p:sp>
        <p:nvSpPr>
          <p:cNvPr id="5" name="Shape 2"/>
          <p:cNvSpPr/>
          <p:nvPr/>
        </p:nvSpPr>
        <p:spPr>
          <a:xfrm>
            <a:off x="6533094" y="3007320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3928071" y="3072209"/>
            <a:ext cx="241601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שליטה ביתית</a:t>
            </a:r>
            <a:endParaRPr lang="he-IL" sz="1850" dirty="0"/>
          </a:p>
        </p:txBody>
      </p:sp>
      <p:sp>
        <p:nvSpPr>
          <p:cNvPr id="7" name="Text 4"/>
          <p:cNvSpPr/>
          <p:nvPr/>
        </p:nvSpPr>
        <p:spPr>
          <a:xfrm>
            <a:off x="3928071" y="3480891"/>
            <a:ext cx="241601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הפעלת תאורה ומכשירי חשמל בקול</a:t>
            </a:r>
            <a:endParaRPr lang="he-IL" sz="1450" dirty="0"/>
          </a:p>
        </p:txBody>
      </p:sp>
      <p:sp>
        <p:nvSpPr>
          <p:cNvPr id="8" name="Shape 5"/>
          <p:cNvSpPr/>
          <p:nvPr/>
        </p:nvSpPr>
        <p:spPr>
          <a:xfrm>
            <a:off x="3266596" y="3007320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1475" y="3072209"/>
            <a:ext cx="241611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עוזר וירטואלי</a:t>
            </a:r>
            <a:endParaRPr lang="he-IL" sz="1850" dirty="0"/>
          </a:p>
        </p:txBody>
      </p:sp>
      <p:sp>
        <p:nvSpPr>
          <p:cNvPr id="10" name="Text 7"/>
          <p:cNvSpPr/>
          <p:nvPr/>
        </p:nvSpPr>
        <p:spPr>
          <a:xfrm>
            <a:off x="661475" y="3480891"/>
            <a:ext cx="241611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מענה לשאלות והצגת מידע</a:t>
            </a:r>
            <a:endParaRPr lang="he-IL" sz="1450" dirty="0"/>
          </a:p>
        </p:txBody>
      </p:sp>
      <p:sp>
        <p:nvSpPr>
          <p:cNvPr id="11" name="Shape 8"/>
          <p:cNvSpPr/>
          <p:nvPr/>
        </p:nvSpPr>
        <p:spPr>
          <a:xfrm>
            <a:off x="6533094" y="4463752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61475" y="4528641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למידה מתמדת</a:t>
            </a:r>
            <a:endParaRPr lang="he-IL" sz="1850" dirty="0"/>
          </a:p>
        </p:txBody>
      </p:sp>
      <p:sp>
        <p:nvSpPr>
          <p:cNvPr id="13" name="Text 10"/>
          <p:cNvSpPr/>
          <p:nvPr/>
        </p:nvSpPr>
        <p:spPr>
          <a:xfrm>
            <a:off x="661475" y="4937323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שיפור יכולות באמצעות למידת מכונה</a:t>
            </a:r>
            <a:endParaRPr lang="he-IL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789968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מפות וניווט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51890" y="2643485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ניווט חכם בזמן אמת</a:t>
            </a:r>
            <a:endParaRPr lang="he-IL" sz="1450" dirty="0"/>
          </a:p>
        </p:txBody>
      </p:sp>
      <p:sp>
        <p:nvSpPr>
          <p:cNvPr id="5" name="Shape 2"/>
          <p:cNvSpPr/>
          <p:nvPr/>
        </p:nvSpPr>
        <p:spPr>
          <a:xfrm>
            <a:off x="6533094" y="3158530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3928071" y="3223419"/>
            <a:ext cx="241601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ניבוי תנועה</a:t>
            </a:r>
            <a:endParaRPr lang="he-IL" sz="1850" dirty="0"/>
          </a:p>
        </p:txBody>
      </p:sp>
      <p:sp>
        <p:nvSpPr>
          <p:cNvPr id="7" name="Text 4"/>
          <p:cNvSpPr/>
          <p:nvPr/>
        </p:nvSpPr>
        <p:spPr>
          <a:xfrm>
            <a:off x="3928071" y="3632101"/>
            <a:ext cx="241601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מציע מסלולים חלופיים</a:t>
            </a:r>
            <a:endParaRPr lang="he-IL" sz="1450" dirty="0"/>
          </a:p>
        </p:txBody>
      </p:sp>
      <p:sp>
        <p:nvSpPr>
          <p:cNvPr id="8" name="Shape 5"/>
          <p:cNvSpPr/>
          <p:nvPr/>
        </p:nvSpPr>
        <p:spPr>
          <a:xfrm>
            <a:off x="3266596" y="3158530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1475" y="3223419"/>
            <a:ext cx="241611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התאמה אישית</a:t>
            </a:r>
            <a:endParaRPr lang="he-IL" sz="1850" dirty="0"/>
          </a:p>
        </p:txBody>
      </p:sp>
      <p:sp>
        <p:nvSpPr>
          <p:cNvPr id="10" name="Text 7"/>
          <p:cNvSpPr/>
          <p:nvPr/>
        </p:nvSpPr>
        <p:spPr>
          <a:xfrm>
            <a:off x="661475" y="3632101"/>
            <a:ext cx="241611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לומד העדפות נהיגה</a:t>
            </a:r>
            <a:endParaRPr lang="he-IL" sz="1450" dirty="0"/>
          </a:p>
        </p:txBody>
      </p:sp>
      <p:sp>
        <p:nvSpPr>
          <p:cNvPr id="11" name="Shape 8"/>
          <p:cNvSpPr/>
          <p:nvPr/>
        </p:nvSpPr>
        <p:spPr>
          <a:xfrm>
            <a:off x="6533094" y="4312543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61475" y="4377432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שילוב עם בית חכם</a:t>
            </a:r>
            <a:endParaRPr lang="he-IL" sz="1850" dirty="0"/>
          </a:p>
        </p:txBody>
      </p:sp>
      <p:sp>
        <p:nvSpPr>
          <p:cNvPr id="13" name="Text 10"/>
          <p:cNvSpPr/>
          <p:nvPr/>
        </p:nvSpPr>
        <p:spPr>
          <a:xfrm>
            <a:off x="661475" y="4786114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תקשורת עם מכשירים חכמים</a:t>
            </a:r>
            <a:endParaRPr lang="he-IL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64953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מכשירי בית חכם</a:t>
            </a:r>
            <a:endParaRPr lang="he-IL" sz="3700" dirty="0"/>
          </a:p>
        </p:txBody>
      </p:sp>
      <p:sp>
        <p:nvSpPr>
          <p:cNvPr id="4" name="Shape 1"/>
          <p:cNvSpPr/>
          <p:nvPr/>
        </p:nvSpPr>
        <p:spPr>
          <a:xfrm>
            <a:off x="3904458" y="2518470"/>
            <a:ext cx="3053877" cy="1404243"/>
          </a:xfrm>
          <a:prstGeom prst="roundRect">
            <a:avLst>
              <a:gd name="adj" fmla="val 5653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099815" y="2713831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שואב רובוטי</a:t>
            </a:r>
            <a:endParaRPr lang="he-IL" sz="1850" dirty="0"/>
          </a:p>
        </p:txBody>
      </p:sp>
      <p:sp>
        <p:nvSpPr>
          <p:cNvPr id="6" name="Text 3"/>
          <p:cNvSpPr/>
          <p:nvPr/>
        </p:nvSpPr>
        <p:spPr>
          <a:xfrm>
            <a:off x="4099815" y="3122513"/>
            <a:ext cx="266316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לומד את מבנה הבית לניקיון יעיל</a:t>
            </a:r>
            <a:endParaRPr lang="he-IL" sz="1450" dirty="0"/>
          </a:p>
        </p:txBody>
      </p:sp>
      <p:sp>
        <p:nvSpPr>
          <p:cNvPr id="7" name="Shape 4"/>
          <p:cNvSpPr/>
          <p:nvPr/>
        </p:nvSpPr>
        <p:spPr>
          <a:xfrm>
            <a:off x="661475" y="2518470"/>
            <a:ext cx="3053976" cy="1404243"/>
          </a:xfrm>
          <a:prstGeom prst="roundRect">
            <a:avLst>
              <a:gd name="adj" fmla="val 5653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56832" y="2713831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תרמוסטט חכם</a:t>
            </a:r>
            <a:endParaRPr lang="he-IL" sz="1850" dirty="0"/>
          </a:p>
        </p:txBody>
      </p:sp>
      <p:sp>
        <p:nvSpPr>
          <p:cNvPr id="9" name="Text 6"/>
          <p:cNvSpPr/>
          <p:nvPr/>
        </p:nvSpPr>
        <p:spPr>
          <a:xfrm>
            <a:off x="856832" y="3122513"/>
            <a:ext cx="266326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מתאים טמפרטורה לפי הרגלים ונוכחות</a:t>
            </a:r>
            <a:endParaRPr lang="he-IL" sz="1450" dirty="0"/>
          </a:p>
        </p:txBody>
      </p:sp>
      <p:sp>
        <p:nvSpPr>
          <p:cNvPr id="10" name="Shape 7"/>
          <p:cNvSpPr/>
          <p:nvPr/>
        </p:nvSpPr>
        <p:spPr>
          <a:xfrm>
            <a:off x="661475" y="4111724"/>
            <a:ext cx="6296860" cy="1101824"/>
          </a:xfrm>
          <a:prstGeom prst="roundRect">
            <a:avLst>
              <a:gd name="adj" fmla="val 7205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56832" y="4307086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תאורה אוטומטית</a:t>
            </a:r>
            <a:endParaRPr lang="he-IL" sz="1850" dirty="0"/>
          </a:p>
        </p:txBody>
      </p:sp>
      <p:sp>
        <p:nvSpPr>
          <p:cNvPr id="12" name="Text 9"/>
          <p:cNvSpPr/>
          <p:nvPr/>
        </p:nvSpPr>
        <p:spPr>
          <a:xfrm>
            <a:off x="856832" y="4715768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משתנה לפי שעות היום והפעילות</a:t>
            </a:r>
            <a:endParaRPr lang="he-IL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513743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בינה מלאכותית בטלפון שלך</a:t>
            </a:r>
            <a:endParaRPr lang="he-IL" sz="3700" dirty="0"/>
          </a:p>
        </p:txBody>
      </p:sp>
      <p:sp>
        <p:nvSpPr>
          <p:cNvPr id="4" name="Shape 1"/>
          <p:cNvSpPr/>
          <p:nvPr/>
        </p:nvSpPr>
        <p:spPr>
          <a:xfrm>
            <a:off x="3904458" y="2367260"/>
            <a:ext cx="3053877" cy="1706662"/>
          </a:xfrm>
          <a:prstGeom prst="roundRect">
            <a:avLst>
              <a:gd name="adj" fmla="val 4652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099815" y="2562622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זיהוי פנים</a:t>
            </a:r>
            <a:endParaRPr lang="he-IL" sz="1850" dirty="0"/>
          </a:p>
        </p:txBody>
      </p:sp>
      <p:sp>
        <p:nvSpPr>
          <p:cNvPr id="6" name="Text 3"/>
          <p:cNvSpPr/>
          <p:nvPr/>
        </p:nvSpPr>
        <p:spPr>
          <a:xfrm>
            <a:off x="4099815" y="2971304"/>
            <a:ext cx="26631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פותח נעילה על ידי למידת התכונות הייחודיות שלך עם אבטחה מתקדמת</a:t>
            </a:r>
            <a:endParaRPr lang="he-IL" sz="1450" dirty="0"/>
          </a:p>
        </p:txBody>
      </p:sp>
      <p:sp>
        <p:nvSpPr>
          <p:cNvPr id="7" name="Shape 4"/>
          <p:cNvSpPr/>
          <p:nvPr/>
        </p:nvSpPr>
        <p:spPr>
          <a:xfrm>
            <a:off x="661475" y="2367260"/>
            <a:ext cx="3053976" cy="1706662"/>
          </a:xfrm>
          <a:prstGeom prst="roundRect">
            <a:avLst>
              <a:gd name="adj" fmla="val 4652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56832" y="2562622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הצעות אפליקציות</a:t>
            </a:r>
            <a:endParaRPr lang="he-IL" sz="1850" dirty="0"/>
          </a:p>
        </p:txBody>
      </p:sp>
      <p:sp>
        <p:nvSpPr>
          <p:cNvPr id="9" name="Text 6"/>
          <p:cNvSpPr/>
          <p:nvPr/>
        </p:nvSpPr>
        <p:spPr>
          <a:xfrm>
            <a:off x="856832" y="2971304"/>
            <a:ext cx="266326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חוזה אילו אפליקציות תצטרך בהתבסס על דפוסי השימוש היומיומיים</a:t>
            </a:r>
            <a:endParaRPr lang="he-IL" sz="1450" dirty="0"/>
          </a:p>
        </p:txBody>
      </p:sp>
      <p:sp>
        <p:nvSpPr>
          <p:cNvPr id="10" name="Shape 7"/>
          <p:cNvSpPr/>
          <p:nvPr/>
        </p:nvSpPr>
        <p:spPr>
          <a:xfrm>
            <a:off x="661475" y="4262934"/>
            <a:ext cx="6296860" cy="1101824"/>
          </a:xfrm>
          <a:prstGeom prst="roundRect">
            <a:avLst>
              <a:gd name="adj" fmla="val 7205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56832" y="4458295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תשובות חכמות</a:t>
            </a:r>
            <a:endParaRPr lang="he-IL" sz="1850" dirty="0"/>
          </a:p>
        </p:txBody>
      </p:sp>
      <p:sp>
        <p:nvSpPr>
          <p:cNvPr id="12" name="Text 9"/>
          <p:cNvSpPr/>
          <p:nvPr/>
        </p:nvSpPr>
        <p:spPr>
          <a:xfrm>
            <a:off x="856832" y="4866977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מציע תגובות מותאמות אישית בהתבסס על סגנון הכתיבה והקשר השיחה</a:t>
            </a:r>
            <a:endParaRPr lang="he-IL" sz="14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64953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עוזרים קוליים</a:t>
            </a:r>
            <a:endParaRPr lang="he-IL" sz="3700" dirty="0"/>
          </a:p>
        </p:txBody>
      </p:sp>
      <p:sp>
        <p:nvSpPr>
          <p:cNvPr id="4" name="Shape 1"/>
          <p:cNvSpPr/>
          <p:nvPr/>
        </p:nvSpPr>
        <p:spPr>
          <a:xfrm>
            <a:off x="3904458" y="2518470"/>
            <a:ext cx="3053877" cy="1404243"/>
          </a:xfrm>
          <a:prstGeom prst="roundRect">
            <a:avLst>
              <a:gd name="adj" fmla="val 5653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099815" y="2713831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פקודות קוליות</a:t>
            </a:r>
            <a:endParaRPr lang="he-IL" sz="1850" dirty="0"/>
          </a:p>
        </p:txBody>
      </p:sp>
      <p:sp>
        <p:nvSpPr>
          <p:cNvPr id="6" name="Text 3"/>
          <p:cNvSpPr/>
          <p:nvPr/>
        </p:nvSpPr>
        <p:spPr>
          <a:xfrm>
            <a:off x="4099815" y="3122513"/>
            <a:ext cx="266316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מזהים קול ומבצעים משימות יומיומיות</a:t>
            </a:r>
            <a:endParaRPr lang="he-IL" sz="1450" dirty="0"/>
          </a:p>
        </p:txBody>
      </p:sp>
      <p:sp>
        <p:nvSpPr>
          <p:cNvPr id="7" name="Shape 4"/>
          <p:cNvSpPr/>
          <p:nvPr/>
        </p:nvSpPr>
        <p:spPr>
          <a:xfrm>
            <a:off x="661475" y="2518470"/>
            <a:ext cx="3053976" cy="1404243"/>
          </a:xfrm>
          <a:prstGeom prst="roundRect">
            <a:avLst>
              <a:gd name="adj" fmla="val 5653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56832" y="2713831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עיבוד שפה טבעית</a:t>
            </a:r>
            <a:endParaRPr lang="he-IL" sz="1850" dirty="0"/>
          </a:p>
        </p:txBody>
      </p:sp>
      <p:sp>
        <p:nvSpPr>
          <p:cNvPr id="9" name="Text 6"/>
          <p:cNvSpPr/>
          <p:nvPr/>
        </p:nvSpPr>
        <p:spPr>
          <a:xfrm>
            <a:off x="856832" y="3122513"/>
            <a:ext cx="266326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מבינים כוונות ודיבור בעברית</a:t>
            </a:r>
            <a:endParaRPr lang="he-IL" sz="1450" dirty="0"/>
          </a:p>
        </p:txBody>
      </p:sp>
      <p:sp>
        <p:nvSpPr>
          <p:cNvPr id="10" name="Shape 7"/>
          <p:cNvSpPr/>
          <p:nvPr/>
        </p:nvSpPr>
        <p:spPr>
          <a:xfrm>
            <a:off x="661475" y="4111724"/>
            <a:ext cx="6296860" cy="1101824"/>
          </a:xfrm>
          <a:prstGeom prst="roundRect">
            <a:avLst>
              <a:gd name="adj" fmla="val 7205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56832" y="4307086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אוטומציה חכמה</a:t>
            </a:r>
            <a:endParaRPr lang="he-IL" sz="1850" dirty="0"/>
          </a:p>
        </p:txBody>
      </p:sp>
      <p:sp>
        <p:nvSpPr>
          <p:cNvPr id="12" name="Text 9"/>
          <p:cNvSpPr/>
          <p:nvPr/>
        </p:nvSpPr>
        <p:spPr>
          <a:xfrm>
            <a:off x="856832" y="4715768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שליטה קולית במכשירים חכמים</a:t>
            </a:r>
            <a:endParaRPr lang="he-IL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213011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בינה מלאכותית במשחקים</a:t>
            </a:r>
            <a:endParaRPr lang="he-IL" sz="3700" dirty="0"/>
          </a:p>
        </p:txBody>
      </p:sp>
      <p:sp>
        <p:nvSpPr>
          <p:cNvPr id="4" name="Shape 1"/>
          <p:cNvSpPr/>
          <p:nvPr/>
        </p:nvSpPr>
        <p:spPr>
          <a:xfrm>
            <a:off x="6533094" y="2066528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603984" y="2101949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1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61475" y="2131417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הסתגלות אויב</a:t>
            </a:r>
            <a:endParaRPr lang="he-IL" sz="1850" dirty="0"/>
          </a:p>
        </p:txBody>
      </p:sp>
      <p:sp>
        <p:nvSpPr>
          <p:cNvPr id="7" name="Text 4"/>
          <p:cNvSpPr/>
          <p:nvPr/>
        </p:nvSpPr>
        <p:spPr>
          <a:xfrm>
            <a:off x="661475" y="2540099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יריבים לומדים את סגנון המשחק שלך ומתאימים את עצמם לאתגר אותך.</a:t>
            </a:r>
            <a:endParaRPr lang="he-IL" sz="1450" dirty="0"/>
          </a:p>
        </p:txBody>
      </p:sp>
      <p:sp>
        <p:nvSpPr>
          <p:cNvPr id="8" name="Shape 5"/>
          <p:cNvSpPr/>
          <p:nvPr/>
        </p:nvSpPr>
        <p:spPr>
          <a:xfrm>
            <a:off x="6533094" y="3220541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03984" y="3255963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2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661475" y="3285430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התאמת קושי</a:t>
            </a:r>
            <a:endParaRPr lang="he-IL" sz="1850" dirty="0"/>
          </a:p>
        </p:txBody>
      </p:sp>
      <p:sp>
        <p:nvSpPr>
          <p:cNvPr id="11" name="Text 8"/>
          <p:cNvSpPr/>
          <p:nvPr/>
        </p:nvSpPr>
        <p:spPr>
          <a:xfrm>
            <a:off x="661475" y="3694113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כיוונון רמת הקושי באופן דינמי לפי הביצועים שלך בזמן אמת.</a:t>
            </a:r>
            <a:endParaRPr lang="he-IL" sz="1450" dirty="0"/>
          </a:p>
        </p:txBody>
      </p:sp>
      <p:sp>
        <p:nvSpPr>
          <p:cNvPr id="12" name="Shape 9"/>
          <p:cNvSpPr/>
          <p:nvPr/>
        </p:nvSpPr>
        <p:spPr>
          <a:xfrm>
            <a:off x="6533094" y="4374555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603984" y="4409976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3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661475" y="4439444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התנהגות דמויות</a:t>
            </a:r>
            <a:endParaRPr lang="he-IL" sz="1850" dirty="0"/>
          </a:p>
        </p:txBody>
      </p:sp>
      <p:sp>
        <p:nvSpPr>
          <p:cNvPr id="15" name="Text 12"/>
          <p:cNvSpPr/>
          <p:nvPr/>
        </p:nvSpPr>
        <p:spPr>
          <a:xfrm>
            <a:off x="661475" y="4848126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דמויות עם התנהגות אנושית יותר, תגובות אמינות ואינטראקציות מורכבות.</a:t>
            </a:r>
            <a:endParaRPr lang="he-IL" sz="1450" dirty="0"/>
          </a:p>
        </p:txBody>
      </p:sp>
      <p:sp>
        <p:nvSpPr>
          <p:cNvPr id="16" name="Text 13"/>
          <p:cNvSpPr/>
          <p:nvPr/>
        </p:nvSpPr>
        <p:spPr>
          <a:xfrm>
            <a:off x="51890" y="5363170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המערכות יוצרות חוויות משחק אישיות ומאתגרות שמשתנות בכל פעם.</a:t>
            </a:r>
            <a:endParaRPr lang="he-IL" sz="14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98181"/>
            <a:ext cx="6296860" cy="544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4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בינה מלאכותית בבידור</a:t>
            </a:r>
            <a:endParaRPr lang="he-IL" sz="3400" dirty="0"/>
          </a:p>
        </p:txBody>
      </p:sp>
      <p:sp>
        <p:nvSpPr>
          <p:cNvPr id="4" name="Text 1"/>
          <p:cNvSpPr/>
          <p:nvPr/>
        </p:nvSpPr>
        <p:spPr>
          <a:xfrm>
            <a:off x="51890" y="1367334"/>
            <a:ext cx="6906444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8000"/>
              </a:lnSpc>
              <a:buNone/>
            </a:pPr>
            <a:r>
              <a:rPr lang="he-IL" altLang="en-US" sz="13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השפעות מפתח של בינה מלאכותית על תעשיית הבידור:</a:t>
            </a:r>
            <a:endParaRPr lang="he-IL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2775" y="1815802"/>
            <a:ext cx="435559" cy="43557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61475" y="2452092"/>
            <a:ext cx="6296860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7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המלצות מותאמות אישית</a:t>
            </a:r>
            <a:endParaRPr lang="he-IL" sz="1700" dirty="0"/>
          </a:p>
        </p:txBody>
      </p:sp>
      <p:sp>
        <p:nvSpPr>
          <p:cNvPr id="7" name="Text 3"/>
          <p:cNvSpPr/>
          <p:nvPr/>
        </p:nvSpPr>
        <p:spPr>
          <a:xfrm>
            <a:off x="661475" y="2820591"/>
            <a:ext cx="6296860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8000"/>
              </a:lnSpc>
              <a:buNone/>
            </a:pPr>
            <a:r>
              <a:rPr lang="he-IL" altLang="en-US" sz="13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ניתוח הרגלי צפייה והאזנה להצעת תוכן רלוונטי בפלטפורמות סטרימינג.</a:t>
            </a:r>
            <a:endParaRPr lang="he-IL" sz="13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22775" y="3409652"/>
            <a:ext cx="435559" cy="43557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61475" y="4045942"/>
            <a:ext cx="6296860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7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יצירת תוכן</a:t>
            </a:r>
            <a:endParaRPr lang="he-IL" sz="1700" dirty="0"/>
          </a:p>
        </p:txBody>
      </p:sp>
      <p:sp>
        <p:nvSpPr>
          <p:cNvPr id="10" name="Text 5"/>
          <p:cNvSpPr/>
          <p:nvPr/>
        </p:nvSpPr>
        <p:spPr>
          <a:xfrm>
            <a:off x="661475" y="4414441"/>
            <a:ext cx="6296860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8000"/>
              </a:lnSpc>
              <a:buNone/>
            </a:pPr>
            <a:r>
              <a:rPr lang="he-IL" altLang="en-US" sz="13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אלגוריתמים המייצרים מוזיקה, תסריטים וקטעי וידאו בסגנון אנושי.</a:t>
            </a:r>
            <a:endParaRPr lang="he-IL" sz="13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22775" y="5003502"/>
            <a:ext cx="435559" cy="43557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61475" y="5639792"/>
            <a:ext cx="6296860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7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חוויות משחק חכמות</a:t>
            </a:r>
            <a:endParaRPr lang="he-IL" sz="1700" dirty="0"/>
          </a:p>
        </p:txBody>
      </p:sp>
      <p:sp>
        <p:nvSpPr>
          <p:cNvPr id="13" name="Text 7"/>
          <p:cNvSpPr/>
          <p:nvPr/>
        </p:nvSpPr>
        <p:spPr>
          <a:xfrm>
            <a:off x="661475" y="6008291"/>
            <a:ext cx="6296860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8000"/>
              </a:lnSpc>
              <a:buNone/>
            </a:pPr>
            <a:r>
              <a:rPr lang="he-IL" altLang="en-US" sz="13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עולמות משחק דינמיים המגיבים להתנהגות השחקן בזמן אמת.</a:t>
            </a:r>
            <a:endParaRPr lang="he-IL" sz="13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886284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מפריך מיתוסים: בינה מלאכותית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4623776" y="1739801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האמת מאחורי המיתוסים הנפוצים:</a:t>
            </a:r>
            <a:endParaRPr lang="he-IL" sz="1450" dirty="0"/>
          </a:p>
        </p:txBody>
      </p:sp>
      <p:sp>
        <p:nvSpPr>
          <p:cNvPr id="5" name="Shape 2"/>
          <p:cNvSpPr/>
          <p:nvPr/>
        </p:nvSpPr>
        <p:spPr>
          <a:xfrm>
            <a:off x="11104979" y="2254845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499957" y="2319734"/>
            <a:ext cx="241601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מיתוס: בינה מלאכותית תחליף את כל העבודות</a:t>
            </a:r>
            <a:endParaRPr lang="he-IL" sz="1850" dirty="0"/>
          </a:p>
        </p:txBody>
      </p:sp>
      <p:sp>
        <p:nvSpPr>
          <p:cNvPr id="7" name="Text 4"/>
          <p:cNvSpPr/>
          <p:nvPr/>
        </p:nvSpPr>
        <p:spPr>
          <a:xfrm>
            <a:off x="8499957" y="3023691"/>
            <a:ext cx="2416015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מציאות: בינה מלאכותית משנה את שוק העבודה, אך מחליפה בעיקר משימות ולא עבודות שלמות. במקביל, היא יוצרת הזדמנויות חדשות.</a:t>
            </a:r>
            <a:endParaRPr lang="he-IL" sz="1450" dirty="0"/>
          </a:p>
        </p:txBody>
      </p:sp>
      <p:sp>
        <p:nvSpPr>
          <p:cNvPr id="8" name="Shape 5"/>
          <p:cNvSpPr/>
          <p:nvPr/>
        </p:nvSpPr>
        <p:spPr>
          <a:xfrm>
            <a:off x="7838482" y="2254845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3360" y="2319734"/>
            <a:ext cx="241611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מיתוס: בינה מלאכותית מבינה כמו בני אדם</a:t>
            </a:r>
            <a:endParaRPr lang="he-IL" sz="1850" dirty="0"/>
          </a:p>
        </p:txBody>
      </p:sp>
      <p:sp>
        <p:nvSpPr>
          <p:cNvPr id="10" name="Text 7"/>
          <p:cNvSpPr/>
          <p:nvPr/>
        </p:nvSpPr>
        <p:spPr>
          <a:xfrm>
            <a:off x="5233360" y="3023691"/>
            <a:ext cx="241611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מציאות: מערכות בינה מלאכותית מזהות דפוסים בנתונים, אך אין להן הבנה אמיתית או מודעות.</a:t>
            </a:r>
            <a:endParaRPr lang="he-IL" sz="1450" dirty="0"/>
          </a:p>
        </p:txBody>
      </p:sp>
      <p:sp>
        <p:nvSpPr>
          <p:cNvPr id="11" name="Shape 8"/>
          <p:cNvSpPr/>
          <p:nvPr/>
        </p:nvSpPr>
        <p:spPr>
          <a:xfrm>
            <a:off x="11104979" y="4913809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233360" y="4978698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מיתוס: בינה מלאכותית תשתלט על העולם</a:t>
            </a:r>
            <a:endParaRPr lang="he-IL" sz="1850" dirty="0"/>
          </a:p>
        </p:txBody>
      </p:sp>
      <p:sp>
        <p:nvSpPr>
          <p:cNvPr id="13" name="Text 10"/>
          <p:cNvSpPr/>
          <p:nvPr/>
        </p:nvSpPr>
        <p:spPr>
          <a:xfrm>
            <a:off x="5233360" y="5387380"/>
            <a:ext cx="568261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מציאות: תרחישים אלו מגיעים בעיקר ממדע בדיוני. המערכות הנוכחיות מוגבלות למשימות ספציפיות ותלויות בשליטה אנושית.</a:t>
            </a:r>
            <a:endParaRPr lang="he-IL" sz="14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73150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ציר זמן בינה מלאכותית: 1956</a:t>
            </a:r>
            <a:endParaRPr lang="he-IL" sz="3700" dirty="0"/>
          </a:p>
        </p:txBody>
      </p:sp>
      <p:sp>
        <p:nvSpPr>
          <p:cNvPr id="4" name="Shape 1"/>
          <p:cNvSpPr/>
          <p:nvPr/>
        </p:nvSpPr>
        <p:spPr>
          <a:xfrm>
            <a:off x="8369091" y="1426666"/>
            <a:ext cx="25399" cy="4878685"/>
          </a:xfrm>
          <a:prstGeom prst="roundRect">
            <a:avLst>
              <a:gd name="adj" fmla="val 50001"/>
            </a:avLst>
          </a:prstGeom>
          <a:solidFill>
            <a:srgbClr val="C5D2CF"/>
          </a:solidFill>
          <a:ln/>
        </p:spPr>
      </p:sp>
      <p:sp>
        <p:nvSpPr>
          <p:cNvPr id="5" name="Shape 2"/>
          <p:cNvSpPr/>
          <p:nvPr/>
        </p:nvSpPr>
        <p:spPr>
          <a:xfrm>
            <a:off x="8569011" y="1626592"/>
            <a:ext cx="567021" cy="25400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</p:sp>
      <p:sp>
        <p:nvSpPr>
          <p:cNvPr id="6" name="Shape 3"/>
          <p:cNvSpPr/>
          <p:nvPr/>
        </p:nvSpPr>
        <p:spPr>
          <a:xfrm>
            <a:off x="8169170" y="1426666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40060" y="1462088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1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326825" y="1491555"/>
            <a:ext cx="220339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l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קיץ 1956</a:t>
            </a:r>
            <a:endParaRPr lang="he-IL" sz="1850" dirty="0"/>
          </a:p>
        </p:txBody>
      </p:sp>
      <p:sp>
        <p:nvSpPr>
          <p:cNvPr id="9" name="Text 6"/>
          <p:cNvSpPr/>
          <p:nvPr/>
        </p:nvSpPr>
        <p:spPr>
          <a:xfrm>
            <a:off x="9326825" y="1900238"/>
            <a:ext cx="220339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l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כנס דרטמות' טבע את המונח "בינה מלאכותית" והניח יסודות לתחום</a:t>
            </a:r>
            <a:endParaRPr lang="he-IL" sz="1450" dirty="0"/>
          </a:p>
        </p:txBody>
      </p:sp>
      <p:sp>
        <p:nvSpPr>
          <p:cNvPr id="10" name="Shape 7"/>
          <p:cNvSpPr/>
          <p:nvPr/>
        </p:nvSpPr>
        <p:spPr>
          <a:xfrm>
            <a:off x="7627548" y="2760662"/>
            <a:ext cx="567021" cy="25400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</p:sp>
      <p:sp>
        <p:nvSpPr>
          <p:cNvPr id="11" name="Shape 8"/>
          <p:cNvSpPr/>
          <p:nvPr/>
        </p:nvSpPr>
        <p:spPr>
          <a:xfrm>
            <a:off x="8169170" y="2560737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240060" y="2596158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2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5233360" y="2625626"/>
            <a:ext cx="220339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חלוצים מרכזיים</a:t>
            </a:r>
            <a:endParaRPr lang="he-IL" sz="1850" dirty="0"/>
          </a:p>
        </p:txBody>
      </p:sp>
      <p:sp>
        <p:nvSpPr>
          <p:cNvPr id="14" name="Text 11"/>
          <p:cNvSpPr/>
          <p:nvPr/>
        </p:nvSpPr>
        <p:spPr>
          <a:xfrm>
            <a:off x="5233360" y="3034308"/>
            <a:ext cx="2203395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ג'ון מקארתי, מרווין מינסקי, קלוד שאנון והרברט סיימון - חוקרים שהגדירו את חזון הבינה המלאכותית</a:t>
            </a:r>
            <a:endParaRPr lang="he-IL" sz="1450" dirty="0"/>
          </a:p>
        </p:txBody>
      </p:sp>
      <p:sp>
        <p:nvSpPr>
          <p:cNvPr id="15" name="Shape 12"/>
          <p:cNvSpPr/>
          <p:nvPr/>
        </p:nvSpPr>
        <p:spPr>
          <a:xfrm>
            <a:off x="8569011" y="3791248"/>
            <a:ext cx="567021" cy="25400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</p:sp>
      <p:sp>
        <p:nvSpPr>
          <p:cNvPr id="16" name="Shape 13"/>
          <p:cNvSpPr/>
          <p:nvPr/>
        </p:nvSpPr>
        <p:spPr>
          <a:xfrm>
            <a:off x="8169170" y="3591322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240060" y="3626743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3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9326825" y="3656211"/>
            <a:ext cx="220339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l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הרעיון הגדול</a:t>
            </a:r>
            <a:endParaRPr lang="he-IL" sz="1850" dirty="0"/>
          </a:p>
        </p:txBody>
      </p:sp>
      <p:sp>
        <p:nvSpPr>
          <p:cNvPr id="19" name="Text 16"/>
          <p:cNvSpPr/>
          <p:nvPr/>
        </p:nvSpPr>
        <p:spPr>
          <a:xfrm>
            <a:off x="9326825" y="4064893"/>
            <a:ext cx="2203395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l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מכונות יכולות לדמות למידה ואינטליגנציה אנושית - רעיון פורץ דרך בעידן של ראשית המחשוב</a:t>
            </a:r>
            <a:endParaRPr lang="he-IL" sz="1450" dirty="0"/>
          </a:p>
        </p:txBody>
      </p:sp>
      <p:sp>
        <p:nvSpPr>
          <p:cNvPr id="20" name="Shape 17"/>
          <p:cNvSpPr/>
          <p:nvPr/>
        </p:nvSpPr>
        <p:spPr>
          <a:xfrm>
            <a:off x="7627548" y="4821932"/>
            <a:ext cx="567021" cy="25400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</p:sp>
      <p:sp>
        <p:nvSpPr>
          <p:cNvPr id="21" name="Shape 18"/>
          <p:cNvSpPr/>
          <p:nvPr/>
        </p:nvSpPr>
        <p:spPr>
          <a:xfrm>
            <a:off x="8169170" y="4622006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240060" y="4657427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4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>
            <a:off x="5233360" y="4686895"/>
            <a:ext cx="220339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ההשפעה</a:t>
            </a:r>
            <a:endParaRPr lang="he-IL" sz="1850" dirty="0"/>
          </a:p>
        </p:txBody>
      </p:sp>
      <p:sp>
        <p:nvSpPr>
          <p:cNvPr id="24" name="Text 21"/>
          <p:cNvSpPr/>
          <p:nvPr/>
        </p:nvSpPr>
        <p:spPr>
          <a:xfrm>
            <a:off x="5233360" y="5095577"/>
            <a:ext cx="2203395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הסדנה הניחה תשתית לשישה עשורים של פיתוח בינה מלאכותית עד ליישומים המתקדמים של ימינו</a:t>
            </a:r>
            <a:endParaRPr lang="he-IL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679512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ציר זמן בינה מלאכותית: 1997</a:t>
            </a:r>
            <a:endParaRPr lang="he-IL" sz="3700" dirty="0"/>
          </a:p>
        </p:txBody>
      </p:sp>
      <p:sp>
        <p:nvSpPr>
          <p:cNvPr id="4" name="Shape 1"/>
          <p:cNvSpPr/>
          <p:nvPr/>
        </p:nvSpPr>
        <p:spPr>
          <a:xfrm>
            <a:off x="8369091" y="1533029"/>
            <a:ext cx="25399" cy="4666059"/>
          </a:xfrm>
          <a:prstGeom prst="roundRect">
            <a:avLst>
              <a:gd name="adj" fmla="val 50001"/>
            </a:avLst>
          </a:prstGeom>
          <a:solidFill>
            <a:srgbClr val="C5D2CF"/>
          </a:solidFill>
          <a:ln/>
        </p:spPr>
      </p:sp>
      <p:sp>
        <p:nvSpPr>
          <p:cNvPr id="5" name="Shape 2"/>
          <p:cNvSpPr/>
          <p:nvPr/>
        </p:nvSpPr>
        <p:spPr>
          <a:xfrm>
            <a:off x="8569011" y="1732955"/>
            <a:ext cx="567021" cy="25400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</p:sp>
      <p:sp>
        <p:nvSpPr>
          <p:cNvPr id="6" name="Shape 3"/>
          <p:cNvSpPr/>
          <p:nvPr/>
        </p:nvSpPr>
        <p:spPr>
          <a:xfrm>
            <a:off x="8169170" y="1533029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40060" y="1568450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1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326825" y="1597918"/>
            <a:ext cx="220339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l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פברואר 1997</a:t>
            </a:r>
            <a:endParaRPr lang="he-IL" sz="1850" dirty="0"/>
          </a:p>
        </p:txBody>
      </p:sp>
      <p:sp>
        <p:nvSpPr>
          <p:cNvPr id="9" name="Text 6"/>
          <p:cNvSpPr/>
          <p:nvPr/>
        </p:nvSpPr>
        <p:spPr>
          <a:xfrm>
            <a:off x="9326825" y="2006600"/>
            <a:ext cx="220339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l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דיפ בלו של IBM ניצח את קספרוב</a:t>
            </a:r>
            <a:endParaRPr lang="he-IL" sz="1450" dirty="0"/>
          </a:p>
        </p:txBody>
      </p:sp>
      <p:sp>
        <p:nvSpPr>
          <p:cNvPr id="10" name="Shape 7"/>
          <p:cNvSpPr/>
          <p:nvPr/>
        </p:nvSpPr>
        <p:spPr>
          <a:xfrm>
            <a:off x="7627548" y="2867025"/>
            <a:ext cx="567021" cy="25400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</p:sp>
      <p:sp>
        <p:nvSpPr>
          <p:cNvPr id="11" name="Shape 8"/>
          <p:cNvSpPr/>
          <p:nvPr/>
        </p:nvSpPr>
        <p:spPr>
          <a:xfrm>
            <a:off x="8169170" y="2667099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240060" y="2702520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2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5233360" y="2731988"/>
            <a:ext cx="220339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תוצאה</a:t>
            </a:r>
            <a:endParaRPr lang="he-IL" sz="1850" dirty="0"/>
          </a:p>
        </p:txBody>
      </p:sp>
      <p:sp>
        <p:nvSpPr>
          <p:cNvPr id="14" name="Text 11"/>
          <p:cNvSpPr/>
          <p:nvPr/>
        </p:nvSpPr>
        <p:spPr>
          <a:xfrm>
            <a:off x="5233360" y="3140670"/>
            <a:ext cx="220339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ניצחון 3.5-2.5 למחשב</a:t>
            </a:r>
            <a:endParaRPr lang="he-IL" sz="1450" dirty="0"/>
          </a:p>
        </p:txBody>
      </p:sp>
      <p:sp>
        <p:nvSpPr>
          <p:cNvPr id="15" name="Shape 12"/>
          <p:cNvSpPr/>
          <p:nvPr/>
        </p:nvSpPr>
        <p:spPr>
          <a:xfrm>
            <a:off x="8569011" y="3844528"/>
            <a:ext cx="567021" cy="25400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</p:sp>
      <p:sp>
        <p:nvSpPr>
          <p:cNvPr id="16" name="Shape 13"/>
          <p:cNvSpPr/>
          <p:nvPr/>
        </p:nvSpPr>
        <p:spPr>
          <a:xfrm>
            <a:off x="8169170" y="3644602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240060" y="3680023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3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9326825" y="3709491"/>
            <a:ext cx="220339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l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עוצמה</a:t>
            </a:r>
            <a:endParaRPr lang="he-IL" sz="1850" dirty="0"/>
          </a:p>
        </p:txBody>
      </p:sp>
      <p:sp>
        <p:nvSpPr>
          <p:cNvPr id="19" name="Text 16"/>
          <p:cNvSpPr/>
          <p:nvPr/>
        </p:nvSpPr>
        <p:spPr>
          <a:xfrm>
            <a:off x="9326825" y="4118173"/>
            <a:ext cx="220339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l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ניתוח 200 מיליון עמדות בשנייה</a:t>
            </a:r>
            <a:endParaRPr lang="he-IL" sz="1450" dirty="0"/>
          </a:p>
        </p:txBody>
      </p:sp>
      <p:sp>
        <p:nvSpPr>
          <p:cNvPr id="20" name="Shape 17"/>
          <p:cNvSpPr/>
          <p:nvPr/>
        </p:nvSpPr>
        <p:spPr>
          <a:xfrm>
            <a:off x="7627548" y="4822031"/>
            <a:ext cx="567021" cy="25400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</p:sp>
      <p:sp>
        <p:nvSpPr>
          <p:cNvPr id="21" name="Shape 18"/>
          <p:cNvSpPr/>
          <p:nvPr/>
        </p:nvSpPr>
        <p:spPr>
          <a:xfrm>
            <a:off x="8169170" y="4622105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240060" y="4657527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4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>
            <a:off x="5233360" y="4686995"/>
            <a:ext cx="220339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משמעות</a:t>
            </a:r>
            <a:endParaRPr lang="he-IL" sz="1850" dirty="0"/>
          </a:p>
        </p:txBody>
      </p:sp>
      <p:sp>
        <p:nvSpPr>
          <p:cNvPr id="24" name="Text 21"/>
          <p:cNvSpPr/>
          <p:nvPr/>
        </p:nvSpPr>
        <p:spPr>
          <a:xfrm>
            <a:off x="5233360" y="5095677"/>
            <a:ext cx="220339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מחשב הביס לראשונה אלוף עולם אנושי</a:t>
            </a:r>
            <a:endParaRPr lang="he-IL" sz="14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92375"/>
            <a:ext cx="6296860" cy="563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5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ציר זמן בינה מלאכותית: 2012</a:t>
            </a:r>
            <a:endParaRPr lang="he-IL" sz="3500" dirty="0"/>
          </a:p>
        </p:txBody>
      </p:sp>
      <p:sp>
        <p:nvSpPr>
          <p:cNvPr id="4" name="Text 1"/>
          <p:cNvSpPr/>
          <p:nvPr/>
        </p:nvSpPr>
        <p:spPr>
          <a:xfrm>
            <a:off x="4623776" y="1395016"/>
            <a:ext cx="6906444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0000"/>
              </a:lnSpc>
              <a:buNone/>
            </a:pPr>
            <a:r>
              <a:rPr lang="he-IL" altLang="en-US" sz="14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מפנה היסטורי בבינה מלאכותית עם עליית רשתות עצביות עמוקות.</a:t>
            </a:r>
            <a:endParaRPr lang="he-IL" sz="1400" dirty="0"/>
          </a:p>
        </p:txBody>
      </p:sp>
      <p:sp>
        <p:nvSpPr>
          <p:cNvPr id="5" name="Shape 2"/>
          <p:cNvSpPr/>
          <p:nvPr/>
        </p:nvSpPr>
        <p:spPr>
          <a:xfrm>
            <a:off x="8369091" y="1869678"/>
            <a:ext cx="25399" cy="4413845"/>
          </a:xfrm>
          <a:prstGeom prst="roundRect">
            <a:avLst>
              <a:gd name="adj" fmla="val 50001"/>
            </a:avLst>
          </a:prstGeom>
          <a:solidFill>
            <a:srgbClr val="C5D2CF"/>
          </a:solidFill>
          <a:ln/>
        </p:spPr>
      </p:sp>
      <p:sp>
        <p:nvSpPr>
          <p:cNvPr id="6" name="Shape 3"/>
          <p:cNvSpPr/>
          <p:nvPr/>
        </p:nvSpPr>
        <p:spPr>
          <a:xfrm>
            <a:off x="8559040" y="2059583"/>
            <a:ext cx="540431" cy="25400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</p:sp>
      <p:sp>
        <p:nvSpPr>
          <p:cNvPr id="7" name="Shape 4"/>
          <p:cNvSpPr/>
          <p:nvPr/>
        </p:nvSpPr>
        <p:spPr>
          <a:xfrm>
            <a:off x="8179141" y="1869678"/>
            <a:ext cx="405298" cy="405309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246658" y="1903413"/>
            <a:ext cx="270166" cy="33774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1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9282575" y="1931591"/>
            <a:ext cx="2247645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l" indent="0" marL="0">
              <a:lnSpc>
                <a:spcPct val="104000"/>
              </a:lnSpc>
              <a:buNone/>
            </a:pPr>
            <a:r>
              <a:rPr lang="he-IL" altLang="en-US" sz="17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פריצת דרך</a:t>
            </a:r>
            <a:endParaRPr lang="he-IL" sz="1750" dirty="0"/>
          </a:p>
        </p:txBody>
      </p:sp>
      <p:sp>
        <p:nvSpPr>
          <p:cNvPr id="10" name="Text 7"/>
          <p:cNvSpPr/>
          <p:nvPr/>
        </p:nvSpPr>
        <p:spPr>
          <a:xfrm>
            <a:off x="9282575" y="2316063"/>
            <a:ext cx="2247645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l" indent="0" marL="0">
              <a:lnSpc>
                <a:spcPct val="130000"/>
              </a:lnSpc>
              <a:buNone/>
            </a:pPr>
            <a:r>
              <a:rPr lang="he-IL" altLang="en-US" sz="14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רשת AlexNet זכתה בתחרות ImageNet עם דיוק של 85%, שיפור של 11% על המתחרים.</a:t>
            </a:r>
            <a:endParaRPr lang="he-IL" sz="1400" dirty="0"/>
          </a:p>
        </p:txBody>
      </p:sp>
      <p:sp>
        <p:nvSpPr>
          <p:cNvPr id="11" name="Shape 8"/>
          <p:cNvSpPr/>
          <p:nvPr/>
        </p:nvSpPr>
        <p:spPr>
          <a:xfrm>
            <a:off x="7664109" y="3123605"/>
            <a:ext cx="540431" cy="25400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</p:sp>
      <p:sp>
        <p:nvSpPr>
          <p:cNvPr id="12" name="Shape 9"/>
          <p:cNvSpPr/>
          <p:nvPr/>
        </p:nvSpPr>
        <p:spPr>
          <a:xfrm>
            <a:off x="8179141" y="2933700"/>
            <a:ext cx="405298" cy="405309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246658" y="2967434"/>
            <a:ext cx="270166" cy="33774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2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5233360" y="2995613"/>
            <a:ext cx="2247645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7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למידה עמוקה</a:t>
            </a:r>
            <a:endParaRPr lang="he-IL" sz="1750" dirty="0"/>
          </a:p>
        </p:txBody>
      </p:sp>
      <p:sp>
        <p:nvSpPr>
          <p:cNvPr id="15" name="Text 12"/>
          <p:cNvSpPr/>
          <p:nvPr/>
        </p:nvSpPr>
        <p:spPr>
          <a:xfrm>
            <a:off x="5233360" y="3380085"/>
            <a:ext cx="2247645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0000"/>
              </a:lnSpc>
              <a:buNone/>
            </a:pPr>
            <a:r>
              <a:rPr lang="he-IL" altLang="en-US" sz="14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רשתות עצביות קונבולוציוניות (CNN) חוללו מהפכה ביכולות בינה מלאכותית.</a:t>
            </a:r>
            <a:endParaRPr lang="he-IL" sz="1400" dirty="0"/>
          </a:p>
        </p:txBody>
      </p:sp>
      <p:sp>
        <p:nvSpPr>
          <p:cNvPr id="16" name="Shape 13"/>
          <p:cNvSpPr/>
          <p:nvPr/>
        </p:nvSpPr>
        <p:spPr>
          <a:xfrm>
            <a:off x="8559040" y="4046835"/>
            <a:ext cx="540431" cy="25400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</p:sp>
      <p:sp>
        <p:nvSpPr>
          <p:cNvPr id="17" name="Shape 14"/>
          <p:cNvSpPr/>
          <p:nvPr/>
        </p:nvSpPr>
        <p:spPr>
          <a:xfrm>
            <a:off x="8179141" y="3856930"/>
            <a:ext cx="405298" cy="405309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246658" y="3890665"/>
            <a:ext cx="270166" cy="33774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3</a:t>
            </a:r>
            <a:endParaRPr lang="en-US" sz="2100" dirty="0"/>
          </a:p>
        </p:txBody>
      </p:sp>
      <p:sp>
        <p:nvSpPr>
          <p:cNvPr id="19" name="Text 16"/>
          <p:cNvSpPr/>
          <p:nvPr/>
        </p:nvSpPr>
        <p:spPr>
          <a:xfrm>
            <a:off x="9282575" y="3918843"/>
            <a:ext cx="2247645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l" indent="0" marL="0">
              <a:lnSpc>
                <a:spcPct val="104000"/>
              </a:lnSpc>
              <a:buNone/>
            </a:pPr>
            <a:r>
              <a:rPr lang="he-IL" altLang="en-US" sz="17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זיהוי חזותי</a:t>
            </a:r>
            <a:endParaRPr lang="he-IL" sz="1750" dirty="0"/>
          </a:p>
        </p:txBody>
      </p:sp>
      <p:sp>
        <p:nvSpPr>
          <p:cNvPr id="20" name="Text 17"/>
          <p:cNvSpPr/>
          <p:nvPr/>
        </p:nvSpPr>
        <p:spPr>
          <a:xfrm>
            <a:off x="9282575" y="4303316"/>
            <a:ext cx="2247645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l" indent="0" marL="0">
              <a:lnSpc>
                <a:spcPct val="130000"/>
              </a:lnSpc>
              <a:buNone/>
            </a:pPr>
            <a:r>
              <a:rPr lang="he-IL" altLang="en-US" sz="14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מחשבים החלו "לראות" כמעט כמו בני אדם, עם יישומים בזיהוי פנים ורכבים אוטונומיים.</a:t>
            </a:r>
            <a:endParaRPr lang="he-IL" sz="1400" dirty="0"/>
          </a:p>
        </p:txBody>
      </p:sp>
      <p:sp>
        <p:nvSpPr>
          <p:cNvPr id="21" name="Shape 18"/>
          <p:cNvSpPr/>
          <p:nvPr/>
        </p:nvSpPr>
        <p:spPr>
          <a:xfrm>
            <a:off x="7664109" y="4970165"/>
            <a:ext cx="540431" cy="25400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</p:sp>
      <p:sp>
        <p:nvSpPr>
          <p:cNvPr id="22" name="Shape 19"/>
          <p:cNvSpPr/>
          <p:nvPr/>
        </p:nvSpPr>
        <p:spPr>
          <a:xfrm>
            <a:off x="8179141" y="4780260"/>
            <a:ext cx="405298" cy="405309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246658" y="4813995"/>
            <a:ext cx="270166" cy="33774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4</a:t>
            </a:r>
            <a:endParaRPr lang="en-US" sz="2100" dirty="0"/>
          </a:p>
        </p:txBody>
      </p:sp>
      <p:sp>
        <p:nvSpPr>
          <p:cNvPr id="24" name="Text 21"/>
          <p:cNvSpPr/>
          <p:nvPr/>
        </p:nvSpPr>
        <p:spPr>
          <a:xfrm>
            <a:off x="5233360" y="4842173"/>
            <a:ext cx="2247645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7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השפעה</a:t>
            </a:r>
            <a:endParaRPr lang="he-IL" sz="1750" dirty="0"/>
          </a:p>
        </p:txBody>
      </p:sp>
      <p:sp>
        <p:nvSpPr>
          <p:cNvPr id="25" name="Text 22"/>
          <p:cNvSpPr/>
          <p:nvPr/>
        </p:nvSpPr>
        <p:spPr>
          <a:xfrm>
            <a:off x="5233360" y="5226645"/>
            <a:ext cx="2247645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0000"/>
              </a:lnSpc>
              <a:buNone/>
            </a:pPr>
            <a:r>
              <a:rPr lang="he-IL" altLang="en-US" sz="14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פריצת הדרך הניחה את היסודות למהפכת הבינה המלאכותית שאנו חווים היום.</a:t>
            </a:r>
            <a:endParaRPr lang="he-IL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03822"/>
            <a:ext cx="6296860" cy="369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23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משתמשי בינה מלאכותית: 2023</a:t>
            </a:r>
            <a:endParaRPr lang="he-IL" sz="2300" dirty="0"/>
          </a:p>
        </p:txBody>
      </p:sp>
      <p:sp>
        <p:nvSpPr>
          <p:cNvPr id="4" name="Text 1"/>
          <p:cNvSpPr/>
          <p:nvPr/>
        </p:nvSpPr>
        <p:spPr>
          <a:xfrm>
            <a:off x="51890" y="1071265"/>
            <a:ext cx="6906444" cy="153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8000"/>
              </a:lnSpc>
              <a:buNone/>
            </a:pPr>
            <a:r>
              <a:rPr lang="he-IL" altLang="en-US" sz="9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ב-2023 חל גידול חסר תקדים בשימוש בבינה מלאכותית</a:t>
            </a:r>
            <a:endParaRPr lang="he-IL" sz="900" dirty="0"/>
          </a:p>
        </p:txBody>
      </p:sp>
      <p:sp>
        <p:nvSpPr>
          <p:cNvPr id="5" name="Text 2"/>
          <p:cNvSpPr/>
          <p:nvPr/>
        </p:nvSpPr>
        <p:spPr>
          <a:xfrm>
            <a:off x="4680627" y="2075656"/>
            <a:ext cx="1453022" cy="295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ctr" indent="0" marL="0">
              <a:lnSpc>
                <a:spcPct val="83000"/>
              </a:lnSpc>
              <a:buNone/>
            </a:pPr>
            <a:r>
              <a:rPr lang="en-US" sz="23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83%</a:t>
            </a:r>
            <a:endParaRPr lang="en-US" sz="23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1186" y="1337370"/>
            <a:ext cx="1772003" cy="177204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856090" y="3212703"/>
            <a:ext cx="3102294" cy="1845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ctr" indent="0" marL="0">
              <a:lnSpc>
                <a:spcPct val="104000"/>
              </a:lnSpc>
              <a:buNone/>
            </a:pPr>
            <a:r>
              <a:rPr lang="he-IL" altLang="en-US" sz="11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ארגונים</a:t>
            </a:r>
            <a:endParaRPr lang="he-IL" sz="1150" dirty="0"/>
          </a:p>
        </p:txBody>
      </p:sp>
      <p:sp>
        <p:nvSpPr>
          <p:cNvPr id="8" name="Text 4"/>
          <p:cNvSpPr/>
          <p:nvPr/>
        </p:nvSpPr>
        <p:spPr>
          <a:xfrm>
            <a:off x="3856040" y="3441502"/>
            <a:ext cx="3102294" cy="153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ctr" indent="0" marL="0">
              <a:lnSpc>
                <a:spcPct val="108000"/>
              </a:lnSpc>
              <a:buNone/>
            </a:pPr>
            <a:r>
              <a:rPr lang="he-IL" altLang="en-US" sz="9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משתמשים ב-AI</a:t>
            </a:r>
            <a:endParaRPr lang="he-IL" sz="900" dirty="0"/>
          </a:p>
        </p:txBody>
      </p:sp>
      <p:sp>
        <p:nvSpPr>
          <p:cNvPr id="9" name="Text 5"/>
          <p:cNvSpPr/>
          <p:nvPr/>
        </p:nvSpPr>
        <p:spPr>
          <a:xfrm>
            <a:off x="1486061" y="2075656"/>
            <a:ext cx="1453022" cy="295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ctr" indent="0" marL="0">
              <a:lnSpc>
                <a:spcPct val="83000"/>
              </a:lnSpc>
              <a:buNone/>
            </a:pPr>
            <a:r>
              <a:rPr lang="en-US" sz="23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65%</a:t>
            </a:r>
            <a:endParaRPr lang="en-US" sz="23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621" y="1337370"/>
            <a:ext cx="1772003" cy="177204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61524" y="3212703"/>
            <a:ext cx="3102294" cy="1845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ctr" indent="0" marL="0">
              <a:lnSpc>
                <a:spcPct val="104000"/>
              </a:lnSpc>
              <a:buNone/>
            </a:pPr>
            <a:r>
              <a:rPr lang="he-IL" altLang="en-US" sz="11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מבוגרים</a:t>
            </a:r>
            <a:endParaRPr lang="he-IL" sz="1150" dirty="0"/>
          </a:p>
        </p:txBody>
      </p:sp>
      <p:sp>
        <p:nvSpPr>
          <p:cNvPr id="12" name="Text 7"/>
          <p:cNvSpPr/>
          <p:nvPr/>
        </p:nvSpPr>
        <p:spPr>
          <a:xfrm>
            <a:off x="661475" y="3441502"/>
            <a:ext cx="3102294" cy="153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ctr" indent="0" marL="0">
              <a:lnSpc>
                <a:spcPct val="108000"/>
              </a:lnSpc>
              <a:buNone/>
            </a:pPr>
            <a:r>
              <a:rPr lang="he-IL" altLang="en-US" sz="9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ניסו צ'אט בוט</a:t>
            </a:r>
            <a:endParaRPr lang="he-IL" sz="900" dirty="0"/>
          </a:p>
        </p:txBody>
      </p:sp>
      <p:sp>
        <p:nvSpPr>
          <p:cNvPr id="13" name="Text 8"/>
          <p:cNvSpPr/>
          <p:nvPr/>
        </p:nvSpPr>
        <p:spPr>
          <a:xfrm>
            <a:off x="3083344" y="4510484"/>
            <a:ext cx="1453022" cy="295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ctr" indent="0" marL="0">
              <a:lnSpc>
                <a:spcPct val="83000"/>
              </a:lnSpc>
              <a:buNone/>
            </a:pPr>
            <a:r>
              <a:rPr lang="en-US" sz="23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42%</a:t>
            </a:r>
            <a:endParaRPr lang="en-US" sz="23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3903" y="3772198"/>
            <a:ext cx="1772003" cy="1772047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2258807" y="5647531"/>
            <a:ext cx="3102294" cy="1845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ctr" indent="0" marL="0">
              <a:lnSpc>
                <a:spcPct val="104000"/>
              </a:lnSpc>
              <a:buNone/>
            </a:pPr>
            <a:r>
              <a:rPr lang="he-IL" altLang="en-US" sz="11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גידול שנתי</a:t>
            </a:r>
            <a:endParaRPr lang="he-IL" sz="1150" dirty="0"/>
          </a:p>
        </p:txBody>
      </p:sp>
      <p:sp>
        <p:nvSpPr>
          <p:cNvPr id="16" name="Text 10"/>
          <p:cNvSpPr/>
          <p:nvPr/>
        </p:nvSpPr>
        <p:spPr>
          <a:xfrm>
            <a:off x="2258758" y="5876330"/>
            <a:ext cx="3102294" cy="153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ctr" indent="0" marL="0">
              <a:lnSpc>
                <a:spcPct val="108000"/>
              </a:lnSpc>
              <a:buNone/>
            </a:pPr>
            <a:r>
              <a:rPr lang="he-IL" altLang="en-US" sz="9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במשתמשים יומיים</a:t>
            </a:r>
            <a:endParaRPr lang="he-IL" sz="900" dirty="0"/>
          </a:p>
        </p:txBody>
      </p:sp>
      <p:sp>
        <p:nvSpPr>
          <p:cNvPr id="17" name="Text 11"/>
          <p:cNvSpPr/>
          <p:nvPr/>
        </p:nvSpPr>
        <p:spPr>
          <a:xfrm>
            <a:off x="51890" y="6112966"/>
            <a:ext cx="6906444" cy="153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8000"/>
              </a:lnSpc>
              <a:buNone/>
            </a:pPr>
            <a:r>
              <a:rPr lang="he-IL" altLang="en-US" sz="9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כלים כמו ChatGPT ו-DALL-E הפכו את טכנולוגיית ה-AI לנגישה לכל</a:t>
            </a:r>
            <a:endParaRPr lang="he-IL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91335"/>
            <a:ext cx="6296860" cy="544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4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איך בינה מלאכותית עובדת</a:t>
            </a:r>
            <a:endParaRPr lang="he-IL" sz="3400" dirty="0"/>
          </a:p>
        </p:txBody>
      </p:sp>
      <p:sp>
        <p:nvSpPr>
          <p:cNvPr id="4" name="Text 1"/>
          <p:cNvSpPr/>
          <p:nvPr/>
        </p:nvSpPr>
        <p:spPr>
          <a:xfrm>
            <a:off x="4623776" y="1360488"/>
            <a:ext cx="6906444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8000"/>
              </a:lnSpc>
              <a:buNone/>
            </a:pPr>
            <a:r>
              <a:rPr lang="he-IL" altLang="en-US" sz="13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בינה מלאכותית פועלת בשלושה שלבים מרכזיים:</a:t>
            </a:r>
            <a:endParaRPr lang="he-IL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9002" y="1808956"/>
            <a:ext cx="871218" cy="125253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233360" y="1983184"/>
            <a:ext cx="5265010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7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קלט - איסוף נתונים</a:t>
            </a:r>
            <a:endParaRPr lang="he-IL" sz="1700" dirty="0"/>
          </a:p>
        </p:txBody>
      </p:sp>
      <p:sp>
        <p:nvSpPr>
          <p:cNvPr id="7" name="Text 3"/>
          <p:cNvSpPr/>
          <p:nvPr/>
        </p:nvSpPr>
        <p:spPr>
          <a:xfrm>
            <a:off x="5233360" y="2351683"/>
            <a:ext cx="5265010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28000"/>
              </a:lnSpc>
              <a:buNone/>
            </a:pPr>
            <a:r>
              <a:rPr lang="he-IL" altLang="en-US" sz="13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הזנת נתונים למערכת ממקורות שונים כמו טקסט, תמונות, קול או חיישנים. כמות ואיכות הנתונים קריטיים להצלחה.</a:t>
            </a:r>
            <a:endParaRPr lang="he-IL" sz="13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9002" y="3061494"/>
            <a:ext cx="871218" cy="125253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233360" y="3235722"/>
            <a:ext cx="5265010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7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עיבוד - למידה וניתוח</a:t>
            </a:r>
            <a:endParaRPr lang="he-IL" sz="1700" dirty="0"/>
          </a:p>
        </p:txBody>
      </p:sp>
      <p:sp>
        <p:nvSpPr>
          <p:cNvPr id="10" name="Text 5"/>
          <p:cNvSpPr/>
          <p:nvPr/>
        </p:nvSpPr>
        <p:spPr>
          <a:xfrm>
            <a:off x="5233360" y="3604220"/>
            <a:ext cx="5265010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28000"/>
              </a:lnSpc>
              <a:buNone/>
            </a:pPr>
            <a:r>
              <a:rPr lang="he-IL" altLang="en-US" sz="13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עיבוד הנתונים באמצעות אלגוריתמים ורשתות נוירונים. המערכת מזהה דפוסים, לומדת מהם ומשתפרת עם הזמן.</a:t>
            </a:r>
            <a:endParaRPr lang="he-IL" sz="13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9002" y="4314031"/>
            <a:ext cx="871218" cy="125253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233360" y="4488259"/>
            <a:ext cx="5265010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7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פלט - יישום ותוצאות</a:t>
            </a:r>
            <a:endParaRPr lang="he-IL" sz="1700" dirty="0"/>
          </a:p>
        </p:txBody>
      </p:sp>
      <p:sp>
        <p:nvSpPr>
          <p:cNvPr id="13" name="Text 7"/>
          <p:cNvSpPr/>
          <p:nvPr/>
        </p:nvSpPr>
        <p:spPr>
          <a:xfrm>
            <a:off x="5233360" y="4856758"/>
            <a:ext cx="5265010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28000"/>
              </a:lnSpc>
              <a:buNone/>
            </a:pPr>
            <a:r>
              <a:rPr lang="he-IL" altLang="en-US" sz="13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המערכת מספקת תחזיות, תשובות או מבצעת פעולות. הפלט יכול להיות טקסט, זיהוי תמונות או פעולות פיזיות.</a:t>
            </a:r>
            <a:endParaRPr lang="he-IL" sz="1350" dirty="0"/>
          </a:p>
        </p:txBody>
      </p:sp>
      <p:sp>
        <p:nvSpPr>
          <p:cNvPr id="14" name="Text 8"/>
          <p:cNvSpPr/>
          <p:nvPr/>
        </p:nvSpPr>
        <p:spPr>
          <a:xfrm>
            <a:off x="5233360" y="5747246"/>
            <a:ext cx="6296860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28000"/>
              </a:lnSpc>
              <a:buNone/>
            </a:pPr>
            <a:r>
              <a:rPr lang="he-IL" altLang="en-US" sz="13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תהליך זה מאפשר למערכות בינה מלאכותית ללמוד ולהסתגל למשימות מורכבות בדומה ליכולת האנושית.</a:t>
            </a:r>
            <a:endParaRPr lang="he-IL" sz="13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72596"/>
            <a:ext cx="6296860" cy="323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20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למידת מכונה פשוטה</a:t>
            </a:r>
            <a:endParaRPr lang="he-IL" sz="2000" dirty="0"/>
          </a:p>
        </p:txBody>
      </p:sp>
      <p:sp>
        <p:nvSpPr>
          <p:cNvPr id="4" name="Text 1"/>
          <p:cNvSpPr/>
          <p:nvPr/>
        </p:nvSpPr>
        <p:spPr>
          <a:xfrm>
            <a:off x="51890" y="969070"/>
            <a:ext cx="6906444" cy="127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3000"/>
              </a:lnSpc>
              <a:buNone/>
            </a:pPr>
            <a:r>
              <a:rPr lang="he-IL" altLang="en-US" sz="8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תהליך הלמידה של בינה מלאכותית דומה ללמידה אנושית</a:t>
            </a:r>
            <a:endParaRPr lang="he-IL" sz="800" dirty="0"/>
          </a:p>
        </p:txBody>
      </p:sp>
      <p:sp>
        <p:nvSpPr>
          <p:cNvPr id="5" name="Shape 2"/>
          <p:cNvSpPr/>
          <p:nvPr/>
        </p:nvSpPr>
        <p:spPr>
          <a:xfrm>
            <a:off x="661475" y="1160463"/>
            <a:ext cx="6296860" cy="837704"/>
          </a:xfrm>
          <a:prstGeom prst="roundRect">
            <a:avLst>
              <a:gd name="adj" fmla="val 5183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71109" y="1270099"/>
            <a:ext cx="6077592" cy="161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0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איך אנחנו לומדים</a:t>
            </a:r>
            <a:endParaRPr lang="he-IL" sz="1000" dirty="0"/>
          </a:p>
        </p:txBody>
      </p:sp>
      <p:sp>
        <p:nvSpPr>
          <p:cNvPr id="7" name="Text 4"/>
          <p:cNvSpPr/>
          <p:nvPr/>
        </p:nvSpPr>
        <p:spPr>
          <a:xfrm>
            <a:off x="771109" y="1465362"/>
            <a:ext cx="6077592" cy="423168"/>
          </a:xfrm>
          <a:prstGeom prst="rect">
            <a:avLst/>
          </a:prstGeom>
          <a:noFill/>
          <a:ln/>
        </p:spPr>
        <p:txBody>
          <a:bodyPr wrap="square" lIns="0" tIns="0" rIns="41348" bIns="0" rtlCol="0" anchor="t">
            <a:normAutofit/>
          </a:bodyPr>
          <a:lstStyle/>
          <a:p>
            <a:pPr rtl="1" algn="r" marL="162560" indent="-162560">
              <a:lnSpc>
                <a:spcPct val="103000"/>
              </a:lnSpc>
              <a:buSzPct val="100000"/>
              <a:buChar char="•"/>
            </a:pPr>
            <a:r>
              <a:rPr lang="he-IL" altLang="en-US" sz="8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לומדים מדוגמאות</a:t>
            </a:r>
            <a:endParaRPr lang="he-IL" sz="800" dirty="0"/>
          </a:p>
          <a:p>
            <a:pPr rtl="1" algn="r" marL="162560" indent="-162560">
              <a:lnSpc>
                <a:spcPct val="103000"/>
              </a:lnSpc>
              <a:buSzPct val="100000"/>
              <a:buChar char="•"/>
            </a:pPr>
            <a:r>
              <a:rPr lang="he-IL" altLang="en-US" sz="8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מקבלים משוב ומתקנים</a:t>
            </a:r>
            <a:endParaRPr lang="he-IL" sz="800" dirty="0"/>
          </a:p>
          <a:p>
            <a:pPr rtl="1" algn="r" marL="162560" indent="-162560">
              <a:lnSpc>
                <a:spcPct val="103000"/>
              </a:lnSpc>
              <a:buSzPct val="100000"/>
              <a:buChar char="•"/>
            </a:pPr>
            <a:r>
              <a:rPr lang="he-IL" altLang="en-US" sz="8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משתפרים עם תרגול</a:t>
            </a:r>
            <a:endParaRPr lang="he-IL" sz="800" dirty="0"/>
          </a:p>
        </p:txBody>
      </p:sp>
      <p:sp>
        <p:nvSpPr>
          <p:cNvPr id="8" name="Shape 5"/>
          <p:cNvSpPr/>
          <p:nvPr/>
        </p:nvSpPr>
        <p:spPr>
          <a:xfrm>
            <a:off x="661475" y="2054622"/>
            <a:ext cx="6296860" cy="837704"/>
          </a:xfrm>
          <a:prstGeom prst="roundRect">
            <a:avLst>
              <a:gd name="adj" fmla="val 5183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71109" y="2164259"/>
            <a:ext cx="6077592" cy="161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0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איך בינה מלאכותית לומדת</a:t>
            </a:r>
            <a:endParaRPr lang="he-IL" sz="1000" dirty="0"/>
          </a:p>
        </p:txBody>
      </p:sp>
      <p:sp>
        <p:nvSpPr>
          <p:cNvPr id="10" name="Text 7"/>
          <p:cNvSpPr/>
          <p:nvPr/>
        </p:nvSpPr>
        <p:spPr>
          <a:xfrm>
            <a:off x="771109" y="2359521"/>
            <a:ext cx="6077592" cy="423168"/>
          </a:xfrm>
          <a:prstGeom prst="rect">
            <a:avLst/>
          </a:prstGeom>
          <a:noFill/>
          <a:ln/>
        </p:spPr>
        <p:txBody>
          <a:bodyPr wrap="square" lIns="0" tIns="0" rIns="41348" bIns="0" rtlCol="0" anchor="t">
            <a:normAutofit/>
          </a:bodyPr>
          <a:lstStyle/>
          <a:p>
            <a:pPr rtl="1" algn="r" marL="162560" indent="-162560">
              <a:lnSpc>
                <a:spcPct val="103000"/>
              </a:lnSpc>
              <a:buSzPct val="100000"/>
              <a:buChar char="•"/>
            </a:pPr>
            <a:r>
              <a:rPr lang="he-IL" altLang="en-US" sz="8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מעבדת מיליוני נקודות מידע</a:t>
            </a:r>
            <a:endParaRPr lang="he-IL" sz="800" dirty="0"/>
          </a:p>
          <a:p>
            <a:pPr rtl="1" algn="r" marL="162560" indent="-162560">
              <a:lnSpc>
                <a:spcPct val="103000"/>
              </a:lnSpc>
              <a:buSzPct val="100000"/>
              <a:buChar char="•"/>
            </a:pPr>
            <a:r>
              <a:rPr lang="he-IL" altLang="en-US" sz="8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מתאימה עצמה על בסיס תוצאות</a:t>
            </a:r>
            <a:endParaRPr lang="he-IL" sz="800" dirty="0"/>
          </a:p>
          <a:p>
            <a:pPr rtl="1" algn="r" marL="162560" indent="-162560">
              <a:lnSpc>
                <a:spcPct val="103000"/>
              </a:lnSpc>
              <a:buSzPct val="100000"/>
              <a:buChar char="•"/>
            </a:pPr>
            <a:r>
              <a:rPr lang="he-IL" altLang="en-US" sz="8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מזהה דפוסים בנתונים</a:t>
            </a:r>
            <a:endParaRPr lang="he-IL" sz="8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3019326"/>
            <a:ext cx="3022326" cy="3022402"/>
          </a:xfrm>
          <a:prstGeom prst="rect">
            <a:avLst/>
          </a:prstGeom>
        </p:spPr>
      </p:pic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358" y="3019326"/>
            <a:ext cx="3022326" cy="302240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1890" y="6168727"/>
            <a:ext cx="6906444" cy="127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3000"/>
              </a:lnSpc>
              <a:buNone/>
            </a:pPr>
            <a:r>
              <a:rPr lang="he-IL" altLang="en-US" sz="8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בשני המקרים: זיהוי דפוסים, תיקון טעויות, ושיפור מתמשך.</a:t>
            </a:r>
            <a:endParaRPr lang="he-IL" sz="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234840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ללמד בינה מלאכותית כמו ללמד תלמיד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2876730"/>
            <a:ext cx="291785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תהליך הלמידה</a:t>
            </a:r>
            <a:endParaRPr lang="he-IL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3352304"/>
            <a:ext cx="2917851" cy="1407914"/>
          </a:xfrm>
          <a:prstGeom prst="rect">
            <a:avLst/>
          </a:prstGeom>
          <a:noFill/>
          <a:ln/>
        </p:spPr>
        <p:txBody>
          <a:bodyPr wrap="square" lIns="0" tIns="0" rIns="75608" bIns="0" rtlCol="0" anchor="t">
            <a:normAutofit/>
          </a:bodyPr>
          <a:lstStyle/>
          <a:p>
            <a:pPr rtl="1" algn="r" marL="294640" indent="-294640">
              <a:lnSpc>
                <a:spcPct val="133000"/>
              </a:lnSpc>
              <a:buSzPct val="100000"/>
              <a:buChar char="•"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מידע מובנה</a:t>
            </a:r>
            <a:endParaRPr lang="he-IL" sz="1450" dirty="0"/>
          </a:p>
          <a:p>
            <a:pPr rtl="1" algn="r" marL="294640" indent="-294640">
              <a:lnSpc>
                <a:spcPct val="133000"/>
              </a:lnSpc>
              <a:buSzPct val="100000"/>
              <a:buChar char="•"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דוגמאות מגוונות</a:t>
            </a:r>
            <a:endParaRPr lang="he-IL" sz="1450" dirty="0"/>
          </a:p>
          <a:p>
            <a:pPr rtl="1" algn="r" marL="294640" indent="-294640">
              <a:lnSpc>
                <a:spcPct val="133000"/>
              </a:lnSpc>
              <a:buSzPct val="100000"/>
              <a:buChar char="•"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בדיקת הבנה</a:t>
            </a:r>
            <a:endParaRPr lang="he-IL" sz="1450" dirty="0"/>
          </a:p>
          <a:p>
            <a:pPr rtl="1" algn="r" marL="294640" indent="-294640">
              <a:lnSpc>
                <a:spcPct val="133000"/>
              </a:lnSpc>
              <a:buSzPct val="100000"/>
              <a:buChar char="•"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תיקון שגיאות</a:t>
            </a:r>
            <a:endParaRPr lang="he-IL" sz="1450" dirty="0"/>
          </a:p>
        </p:txBody>
      </p:sp>
      <p:sp>
        <p:nvSpPr>
          <p:cNvPr id="6" name="Text 3"/>
          <p:cNvSpPr/>
          <p:nvPr/>
        </p:nvSpPr>
        <p:spPr>
          <a:xfrm>
            <a:off x="4046833" y="2876730"/>
            <a:ext cx="291785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משוב והערכה</a:t>
            </a:r>
            <a:endParaRPr lang="he-IL" sz="1850" dirty="0"/>
          </a:p>
        </p:txBody>
      </p:sp>
      <p:sp>
        <p:nvSpPr>
          <p:cNvPr id="7" name="Text 4"/>
          <p:cNvSpPr/>
          <p:nvPr/>
        </p:nvSpPr>
        <p:spPr>
          <a:xfrm>
            <a:off x="4046833" y="3352304"/>
            <a:ext cx="2917851" cy="1407914"/>
          </a:xfrm>
          <a:prstGeom prst="rect">
            <a:avLst/>
          </a:prstGeom>
          <a:noFill/>
          <a:ln/>
        </p:spPr>
        <p:txBody>
          <a:bodyPr wrap="square" lIns="0" tIns="0" rIns="75608" bIns="0" rtlCol="0" anchor="t">
            <a:normAutofit/>
          </a:bodyPr>
          <a:lstStyle/>
          <a:p>
            <a:pPr rtl="1" algn="r" marL="294640" indent="-294640">
              <a:lnSpc>
                <a:spcPct val="133000"/>
              </a:lnSpc>
              <a:buSzPct val="100000"/>
              <a:buChar char="•"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משוב מדויק</a:t>
            </a:r>
            <a:endParaRPr lang="he-IL" sz="1450" dirty="0"/>
          </a:p>
          <a:p>
            <a:pPr rtl="1" algn="r" marL="294640" indent="-294640">
              <a:lnSpc>
                <a:spcPct val="133000"/>
              </a:lnSpc>
              <a:buSzPct val="100000"/>
              <a:buChar char="•"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התאמת חומר הלימוד</a:t>
            </a:r>
            <a:endParaRPr lang="he-IL" sz="1450" dirty="0"/>
          </a:p>
          <a:p>
            <a:pPr rtl="1" algn="r" marL="294640" indent="-294640">
              <a:lnSpc>
                <a:spcPct val="133000"/>
              </a:lnSpc>
              <a:buSzPct val="100000"/>
              <a:buChar char="•"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שיפור מתמיד</a:t>
            </a:r>
            <a:endParaRPr lang="he-IL" sz="1450" dirty="0"/>
          </a:p>
          <a:p>
            <a:pPr rtl="1" algn="r" marL="294640" indent="-294640">
              <a:lnSpc>
                <a:spcPct val="133000"/>
              </a:lnSpc>
              <a:buSzPct val="100000"/>
              <a:buChar char="•"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מעקב אחר התקדמות</a:t>
            </a:r>
            <a:endParaRPr lang="he-IL" sz="1450" dirty="0"/>
          </a:p>
        </p:txBody>
      </p:sp>
      <p:sp>
        <p:nvSpPr>
          <p:cNvPr id="8" name="Text 5"/>
          <p:cNvSpPr/>
          <p:nvPr/>
        </p:nvSpPr>
        <p:spPr>
          <a:xfrm>
            <a:off x="661475" y="5038923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בדומה לתלמיד, בינה מלאכותית לומדת דרך דוגמאות, תיקונים ומשוב. איכות המידע והמבנה קובעים את איכות התוצאות.</a:t>
            </a:r>
            <a:endParaRPr lang="he-IL" sz="14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20477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סוגי בינה מלאכותית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51890" y="1473994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שלושה סוגים עיקריים לפי רמת יכולת:</a:t>
            </a:r>
            <a:endParaRPr lang="he-IL" sz="14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4772" y="1989038"/>
            <a:ext cx="1038894" cy="139154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251319" y="2699048"/>
            <a:ext cx="265800" cy="3321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0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1</a:t>
            </a:r>
            <a:endParaRPr lang="en-US" sz="2050" dirty="0"/>
          </a:p>
        </p:txBody>
      </p:sp>
      <p:sp>
        <p:nvSpPr>
          <p:cNvPr id="7" name="Text 3"/>
          <p:cNvSpPr/>
          <p:nvPr/>
        </p:nvSpPr>
        <p:spPr>
          <a:xfrm>
            <a:off x="850482" y="2178050"/>
            <a:ext cx="382528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בינה מלאכותית צרה (ANI)</a:t>
            </a:r>
            <a:endParaRPr lang="he-IL" sz="1850" dirty="0"/>
          </a:p>
        </p:txBody>
      </p:sp>
      <p:sp>
        <p:nvSpPr>
          <p:cNvPr id="8" name="Text 4"/>
          <p:cNvSpPr/>
          <p:nvPr/>
        </p:nvSpPr>
        <p:spPr>
          <a:xfrm>
            <a:off x="850482" y="2586732"/>
            <a:ext cx="382528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מתמחה במשימה ספציפית אחת. קיימת כיום במוצרים רבים.</a:t>
            </a:r>
            <a:endParaRPr lang="he-IL" sz="1450" dirty="0"/>
          </a:p>
        </p:txBody>
      </p:sp>
      <p:sp>
        <p:nvSpPr>
          <p:cNvPr id="9" name="Shape 5"/>
          <p:cNvSpPr/>
          <p:nvPr/>
        </p:nvSpPr>
        <p:spPr>
          <a:xfrm>
            <a:off x="708702" y="3391495"/>
            <a:ext cx="4108843" cy="12700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276" y="3427809"/>
            <a:ext cx="2077886" cy="139154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251418" y="3957439"/>
            <a:ext cx="265800" cy="3321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0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2</a:t>
            </a:r>
            <a:endParaRPr lang="en-US" sz="2050" dirty="0"/>
          </a:p>
        </p:txBody>
      </p:sp>
      <p:sp>
        <p:nvSpPr>
          <p:cNvPr id="12" name="Text 7"/>
          <p:cNvSpPr/>
          <p:nvPr/>
        </p:nvSpPr>
        <p:spPr>
          <a:xfrm>
            <a:off x="850482" y="3616821"/>
            <a:ext cx="330578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בינה מלאכותית כללית (AGI)</a:t>
            </a:r>
            <a:endParaRPr lang="he-IL" sz="1850" dirty="0"/>
          </a:p>
        </p:txBody>
      </p:sp>
      <p:sp>
        <p:nvSpPr>
          <p:cNvPr id="13" name="Text 8"/>
          <p:cNvSpPr/>
          <p:nvPr/>
        </p:nvSpPr>
        <p:spPr>
          <a:xfrm>
            <a:off x="850482" y="4025503"/>
            <a:ext cx="330578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יכולת ברמה אנושית במגוון תחומים. בפיתוח תיאורטי.</a:t>
            </a:r>
            <a:endParaRPr lang="he-IL" sz="1450" dirty="0"/>
          </a:p>
        </p:txBody>
      </p:sp>
      <p:sp>
        <p:nvSpPr>
          <p:cNvPr id="14" name="Shape 9"/>
          <p:cNvSpPr/>
          <p:nvPr/>
        </p:nvSpPr>
        <p:spPr>
          <a:xfrm>
            <a:off x="708702" y="4830266"/>
            <a:ext cx="3589347" cy="12700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5779" y="4866580"/>
            <a:ext cx="3116879" cy="1391543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5251418" y="5396210"/>
            <a:ext cx="265800" cy="3321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0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3</a:t>
            </a:r>
            <a:endParaRPr lang="en-US" sz="2050" dirty="0"/>
          </a:p>
        </p:txBody>
      </p:sp>
      <p:sp>
        <p:nvSpPr>
          <p:cNvPr id="17" name="Text 11"/>
          <p:cNvSpPr/>
          <p:nvPr/>
        </p:nvSpPr>
        <p:spPr>
          <a:xfrm>
            <a:off x="850482" y="5055592"/>
            <a:ext cx="278629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בינה מלאכותית על (ASI)</a:t>
            </a:r>
            <a:endParaRPr lang="he-IL" sz="1850" dirty="0"/>
          </a:p>
        </p:txBody>
      </p:sp>
      <p:sp>
        <p:nvSpPr>
          <p:cNvPr id="18" name="Text 12"/>
          <p:cNvSpPr/>
          <p:nvPr/>
        </p:nvSpPr>
        <p:spPr>
          <a:xfrm>
            <a:off x="850482" y="5464274"/>
            <a:ext cx="278629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עולה על היכולות האנושיות בכל התחומים. עדיין בגדר מדע בדיוני.</a:t>
            </a:r>
            <a:endParaRPr lang="he-IL" sz="14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3583"/>
            <a:ext cx="6296860" cy="461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29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היכן אנו רואים בינה מלאכותית?</a:t>
            </a:r>
            <a:endParaRPr lang="he-IL" sz="2900" dirty="0"/>
          </a:p>
        </p:txBody>
      </p:sp>
      <p:sp>
        <p:nvSpPr>
          <p:cNvPr id="4" name="Text 1"/>
          <p:cNvSpPr/>
          <p:nvPr/>
        </p:nvSpPr>
        <p:spPr>
          <a:xfrm>
            <a:off x="51890" y="1183283"/>
            <a:ext cx="6906444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9000"/>
              </a:lnSpc>
              <a:buNone/>
            </a:pPr>
            <a:r>
              <a:rPr lang="he-IL" altLang="en-US" sz="11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בינה מלאכותית משולבת בחיי היומיום שלנו:</a:t>
            </a:r>
            <a:endParaRPr lang="he-IL" sz="1150" dirty="0"/>
          </a:p>
        </p:txBody>
      </p:sp>
      <p:sp>
        <p:nvSpPr>
          <p:cNvPr id="5" name="Shape 2"/>
          <p:cNvSpPr/>
          <p:nvPr/>
        </p:nvSpPr>
        <p:spPr>
          <a:xfrm>
            <a:off x="6607704" y="1528961"/>
            <a:ext cx="332176" cy="357981"/>
          </a:xfrm>
          <a:prstGeom prst="roundRect">
            <a:avLst>
              <a:gd name="adj" fmla="val 13763"/>
            </a:avLst>
          </a:prstGeom>
          <a:solidFill>
            <a:srgbClr val="DFDFE0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1521" y="1613297"/>
            <a:ext cx="184542" cy="14763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1475" y="2036663"/>
            <a:ext cx="6296860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טכנולוגיה אישית</a:t>
            </a:r>
            <a:endParaRPr lang="he-IL" sz="1450" dirty="0"/>
          </a:p>
        </p:txBody>
      </p:sp>
      <p:sp>
        <p:nvSpPr>
          <p:cNvPr id="8" name="Text 4"/>
          <p:cNvSpPr/>
          <p:nvPr/>
        </p:nvSpPr>
        <p:spPr>
          <a:xfrm>
            <a:off x="661475" y="2336502"/>
            <a:ext cx="6296860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9000"/>
              </a:lnSpc>
              <a:buNone/>
            </a:pPr>
            <a:r>
              <a:rPr lang="he-IL" altLang="en-US" sz="11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עוזרים קוליים, זיהוי פנים והמלצות תוכן מותאמות</a:t>
            </a:r>
            <a:endParaRPr lang="he-IL" sz="11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89250" y="2777530"/>
            <a:ext cx="369085" cy="36909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61475" y="3290788"/>
            <a:ext cx="6296860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רפואה</a:t>
            </a:r>
            <a:endParaRPr lang="he-IL" sz="1450" dirty="0"/>
          </a:p>
        </p:txBody>
      </p:sp>
      <p:sp>
        <p:nvSpPr>
          <p:cNvPr id="11" name="Text 6"/>
          <p:cNvSpPr/>
          <p:nvPr/>
        </p:nvSpPr>
        <p:spPr>
          <a:xfrm>
            <a:off x="661475" y="3590627"/>
            <a:ext cx="6296860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9000"/>
              </a:lnSpc>
              <a:buNone/>
            </a:pPr>
            <a:r>
              <a:rPr lang="he-IL" altLang="en-US" sz="11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אבחון מחלות, פיתוח תרופות וניתוח נתונים רפואיים</a:t>
            </a:r>
            <a:endParaRPr lang="he-IL" sz="11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89250" y="4031655"/>
            <a:ext cx="369085" cy="369094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61475" y="4544913"/>
            <a:ext cx="6296860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תחבורה</a:t>
            </a:r>
            <a:endParaRPr lang="he-IL" sz="1450" dirty="0"/>
          </a:p>
        </p:txBody>
      </p:sp>
      <p:sp>
        <p:nvSpPr>
          <p:cNvPr id="14" name="Text 8"/>
          <p:cNvSpPr/>
          <p:nvPr/>
        </p:nvSpPr>
        <p:spPr>
          <a:xfrm>
            <a:off x="661475" y="4844752"/>
            <a:ext cx="6296860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9000"/>
              </a:lnSpc>
              <a:buNone/>
            </a:pPr>
            <a:r>
              <a:rPr lang="he-IL" altLang="en-US" sz="11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מכוניות אוטונומיות, מערכות ניווט ואופטימיזציה של תנועה</a:t>
            </a:r>
            <a:endParaRPr lang="he-IL" sz="11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89250" y="5285780"/>
            <a:ext cx="369085" cy="369094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661475" y="5799038"/>
            <a:ext cx="6296860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מסחר</a:t>
            </a:r>
            <a:endParaRPr lang="he-IL" sz="1450" dirty="0"/>
          </a:p>
        </p:txBody>
      </p:sp>
      <p:sp>
        <p:nvSpPr>
          <p:cNvPr id="17" name="Text 10"/>
          <p:cNvSpPr/>
          <p:nvPr/>
        </p:nvSpPr>
        <p:spPr>
          <a:xfrm>
            <a:off x="661475" y="6098877"/>
            <a:ext cx="6296860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9000"/>
              </a:lnSpc>
              <a:buNone/>
            </a:pPr>
            <a:r>
              <a:rPr lang="he-IL" altLang="en-US" sz="11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חיזוי התנהגות צרכנים, צ'אטבוטים ואופטימיזציה של מחירים</a:t>
            </a:r>
            <a:endParaRPr lang="he-IL" sz="11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93665"/>
            <a:ext cx="6296860" cy="563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5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חשוב-זווג-שתף</a:t>
            </a:r>
            <a:endParaRPr lang="he-IL" sz="3500" dirty="0"/>
          </a:p>
        </p:txBody>
      </p:sp>
      <p:sp>
        <p:nvSpPr>
          <p:cNvPr id="4" name="Text 1"/>
          <p:cNvSpPr/>
          <p:nvPr/>
        </p:nvSpPr>
        <p:spPr>
          <a:xfrm>
            <a:off x="51890" y="1396305"/>
            <a:ext cx="6906444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0000"/>
              </a:lnSpc>
              <a:buNone/>
            </a:pPr>
            <a:r>
              <a:rPr lang="he-IL" altLang="en-US" sz="14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שיטת למידה המשלבת חשיבה עצמאית ושיתופית</a:t>
            </a:r>
            <a:endParaRPr lang="he-IL" sz="1400" dirty="0"/>
          </a:p>
        </p:txBody>
      </p:sp>
      <p:sp>
        <p:nvSpPr>
          <p:cNvPr id="5" name="Shape 2"/>
          <p:cNvSpPr/>
          <p:nvPr/>
        </p:nvSpPr>
        <p:spPr>
          <a:xfrm>
            <a:off x="661475" y="1870968"/>
            <a:ext cx="6296860" cy="180082"/>
          </a:xfrm>
          <a:prstGeom prst="roundRect">
            <a:avLst>
              <a:gd name="adj" fmla="val 42018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41552" y="2222698"/>
            <a:ext cx="5936705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7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חשוב</a:t>
            </a:r>
            <a:endParaRPr lang="he-IL" sz="1750" dirty="0"/>
          </a:p>
        </p:txBody>
      </p:sp>
      <p:sp>
        <p:nvSpPr>
          <p:cNvPr id="7" name="Text 4"/>
          <p:cNvSpPr/>
          <p:nvPr/>
        </p:nvSpPr>
        <p:spPr>
          <a:xfrm>
            <a:off x="841552" y="2607171"/>
            <a:ext cx="5936705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0000"/>
              </a:lnSpc>
              <a:buNone/>
            </a:pPr>
            <a:r>
              <a:rPr lang="he-IL" altLang="en-US" sz="14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זמן לחשיבה עצמאית על הנושא</a:t>
            </a:r>
            <a:endParaRPr lang="he-IL" sz="1400" dirty="0"/>
          </a:p>
        </p:txBody>
      </p:sp>
      <p:sp>
        <p:nvSpPr>
          <p:cNvPr id="8" name="Shape 5"/>
          <p:cNvSpPr/>
          <p:nvPr/>
        </p:nvSpPr>
        <p:spPr>
          <a:xfrm>
            <a:off x="661475" y="3240385"/>
            <a:ext cx="6026694" cy="180082"/>
          </a:xfrm>
          <a:prstGeom prst="roundRect">
            <a:avLst>
              <a:gd name="adj" fmla="val 42018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41552" y="3592116"/>
            <a:ext cx="5666539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7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זווג</a:t>
            </a:r>
            <a:endParaRPr lang="he-IL" sz="1750" dirty="0"/>
          </a:p>
        </p:txBody>
      </p:sp>
      <p:sp>
        <p:nvSpPr>
          <p:cNvPr id="10" name="Text 7"/>
          <p:cNvSpPr/>
          <p:nvPr/>
        </p:nvSpPr>
        <p:spPr>
          <a:xfrm>
            <a:off x="841552" y="3976588"/>
            <a:ext cx="5666539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0000"/>
              </a:lnSpc>
              <a:buNone/>
            </a:pPr>
            <a:r>
              <a:rPr lang="he-IL" altLang="en-US" sz="14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עבודה בזוגות לדיון ושיתוף רעיונות</a:t>
            </a:r>
            <a:endParaRPr lang="he-IL" sz="1400" dirty="0"/>
          </a:p>
        </p:txBody>
      </p:sp>
      <p:sp>
        <p:nvSpPr>
          <p:cNvPr id="11" name="Shape 8"/>
          <p:cNvSpPr/>
          <p:nvPr/>
        </p:nvSpPr>
        <p:spPr>
          <a:xfrm>
            <a:off x="661475" y="4609802"/>
            <a:ext cx="5756429" cy="180082"/>
          </a:xfrm>
          <a:prstGeom prst="roundRect">
            <a:avLst>
              <a:gd name="adj" fmla="val 42018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41552" y="4961533"/>
            <a:ext cx="5396274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7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שתף</a:t>
            </a:r>
            <a:endParaRPr lang="he-IL" sz="1750" dirty="0"/>
          </a:p>
        </p:txBody>
      </p:sp>
      <p:sp>
        <p:nvSpPr>
          <p:cNvPr id="13" name="Text 10"/>
          <p:cNvSpPr/>
          <p:nvPr/>
        </p:nvSpPr>
        <p:spPr>
          <a:xfrm>
            <a:off x="841552" y="5346005"/>
            <a:ext cx="5396274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0000"/>
              </a:lnSpc>
              <a:buNone/>
            </a:pPr>
            <a:r>
              <a:rPr lang="he-IL" altLang="en-US" sz="14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שיתוף המסקנות עם הכיתה</a:t>
            </a:r>
            <a:endParaRPr lang="he-IL" sz="1400" dirty="0"/>
          </a:p>
        </p:txBody>
      </p:sp>
      <p:sp>
        <p:nvSpPr>
          <p:cNvPr id="14" name="Text 11"/>
          <p:cNvSpPr/>
          <p:nvPr/>
        </p:nvSpPr>
        <p:spPr>
          <a:xfrm>
            <a:off x="51890" y="6000750"/>
            <a:ext cx="6906444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0000"/>
              </a:lnSpc>
              <a:buNone/>
            </a:pPr>
            <a:r>
              <a:rPr lang="he-IL" altLang="en-US" sz="14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מגביר מעורבות ומעמיק הבנה</a:t>
            </a:r>
            <a:endParaRPr lang="he-IL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38759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עוזר לימודים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51890" y="2492276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בינה מלאכותית להסברת מושגים מורכבים בדרך פשוטה</a:t>
            </a:r>
            <a:endParaRPr lang="he-IL" sz="1450" dirty="0"/>
          </a:p>
        </p:txBody>
      </p:sp>
      <p:sp>
        <p:nvSpPr>
          <p:cNvPr id="5" name="Shape 2"/>
          <p:cNvSpPr/>
          <p:nvPr/>
        </p:nvSpPr>
        <p:spPr>
          <a:xfrm>
            <a:off x="6533094" y="3007320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3928071" y="3072209"/>
            <a:ext cx="241601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הסברים מותאמים אישית</a:t>
            </a:r>
            <a:endParaRPr lang="he-IL" sz="1850" dirty="0"/>
          </a:p>
        </p:txBody>
      </p:sp>
      <p:sp>
        <p:nvSpPr>
          <p:cNvPr id="7" name="Text 4"/>
          <p:cNvSpPr/>
          <p:nvPr/>
        </p:nvSpPr>
        <p:spPr>
          <a:xfrm>
            <a:off x="3928071" y="3480891"/>
            <a:ext cx="241601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מתאים לרמת ההבנה וסגנון הלמידה של התלמיד</a:t>
            </a:r>
            <a:endParaRPr lang="he-IL" sz="1450" dirty="0"/>
          </a:p>
        </p:txBody>
      </p:sp>
      <p:sp>
        <p:nvSpPr>
          <p:cNvPr id="8" name="Shape 5"/>
          <p:cNvSpPr/>
          <p:nvPr/>
        </p:nvSpPr>
        <p:spPr>
          <a:xfrm>
            <a:off x="3266596" y="3007320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1475" y="3072209"/>
            <a:ext cx="241611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זמין 24/7</a:t>
            </a:r>
            <a:endParaRPr lang="he-IL" sz="1850" dirty="0"/>
          </a:p>
        </p:txBody>
      </p:sp>
      <p:sp>
        <p:nvSpPr>
          <p:cNvPr id="10" name="Text 7"/>
          <p:cNvSpPr/>
          <p:nvPr/>
        </p:nvSpPr>
        <p:spPr>
          <a:xfrm>
            <a:off x="661475" y="3480891"/>
            <a:ext cx="241611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תמיכה זמינה בכל עת לאפשר למידה בקצב אישי</a:t>
            </a:r>
            <a:endParaRPr lang="he-IL" sz="1450" dirty="0"/>
          </a:p>
        </p:txBody>
      </p:sp>
      <p:sp>
        <p:nvSpPr>
          <p:cNvPr id="11" name="Shape 8"/>
          <p:cNvSpPr/>
          <p:nvPr/>
        </p:nvSpPr>
        <p:spPr>
          <a:xfrm>
            <a:off x="6533094" y="4463752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61475" y="4528641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מגוון תחומי לימוד</a:t>
            </a:r>
            <a:endParaRPr lang="he-IL" sz="1850" dirty="0"/>
          </a:p>
        </p:txBody>
      </p:sp>
      <p:sp>
        <p:nvSpPr>
          <p:cNvPr id="13" name="Text 10"/>
          <p:cNvSpPr/>
          <p:nvPr/>
        </p:nvSpPr>
        <p:spPr>
          <a:xfrm>
            <a:off x="661475" y="4937323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עזרה במתמטיקה, מדעים, שפות ועוד</a:t>
            </a:r>
            <a:endParaRPr lang="he-IL" sz="14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23626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322645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מורה למוזיקה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51890" y="4079974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בינה מלאכותית המשפרת את לימוד הנגינה והחוויה המוזיקלית</a:t>
            </a:r>
            <a:endParaRPr lang="he-IL" sz="14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57752" y="4595019"/>
            <a:ext cx="472468" cy="4724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064794" y="5303738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לימוד כלי נגינה</a:t>
            </a:r>
            <a:endParaRPr lang="he-IL" sz="1850" dirty="0"/>
          </a:p>
        </p:txBody>
      </p:sp>
      <p:sp>
        <p:nvSpPr>
          <p:cNvPr id="7" name="Text 3"/>
          <p:cNvSpPr/>
          <p:nvPr/>
        </p:nvSpPr>
        <p:spPr>
          <a:xfrm>
            <a:off x="8064794" y="5712420"/>
            <a:ext cx="346542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זיהוי טעויות נגינה ומתן משוב מיידי לשיפור</a:t>
            </a:r>
            <a:endParaRPr lang="he-IL" sz="14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56093" y="4595019"/>
            <a:ext cx="472468" cy="47248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363135" y="5303738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הבנת תיאוריה</a:t>
            </a:r>
            <a:endParaRPr lang="he-IL" sz="1850" dirty="0"/>
          </a:p>
        </p:txBody>
      </p:sp>
      <p:sp>
        <p:nvSpPr>
          <p:cNvPr id="10" name="Text 5"/>
          <p:cNvSpPr/>
          <p:nvPr/>
        </p:nvSpPr>
        <p:spPr>
          <a:xfrm>
            <a:off x="4363135" y="5712420"/>
            <a:ext cx="346542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הסברים מותאמים אישית על תיאוריה מוזיקלית</a:t>
            </a:r>
            <a:endParaRPr lang="he-IL" sz="14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54433" y="4595019"/>
            <a:ext cx="472468" cy="47248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61475" y="5303738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אימון מובנה</a:t>
            </a:r>
            <a:endParaRPr lang="he-IL" sz="1850" dirty="0"/>
          </a:p>
        </p:txBody>
      </p:sp>
      <p:sp>
        <p:nvSpPr>
          <p:cNvPr id="13" name="Text 7"/>
          <p:cNvSpPr/>
          <p:nvPr/>
        </p:nvSpPr>
        <p:spPr>
          <a:xfrm>
            <a:off x="661475" y="5712420"/>
            <a:ext cx="346542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תוכניות אימון מותאמות ומעקב אחר התקדמות</a:t>
            </a:r>
            <a:endParaRPr lang="he-IL" sz="14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203051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603195"/>
            <a:ext cx="10868745" cy="5076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15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בינה מלאכותית נמצאת בכל מקום</a:t>
            </a:r>
            <a:endParaRPr lang="he-IL" sz="3150" dirty="0"/>
          </a:p>
        </p:txBody>
      </p:sp>
      <p:sp>
        <p:nvSpPr>
          <p:cNvPr id="4" name="Text 1"/>
          <p:cNvSpPr/>
          <p:nvPr/>
        </p:nvSpPr>
        <p:spPr>
          <a:xfrm>
            <a:off x="51890" y="3304183"/>
            <a:ext cx="11478330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4000"/>
              </a:lnSpc>
              <a:buNone/>
            </a:pPr>
            <a:r>
              <a:rPr lang="he-IL" altLang="en-US" sz="12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טכנולוגיות בינה מלאכותית משולבות בחיי היומיום שלנו מבלי שנשים לב</a:t>
            </a:r>
            <a:endParaRPr lang="he-IL" sz="12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24128" y="3702745"/>
            <a:ext cx="406092" cy="40610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183059" y="4283273"/>
            <a:ext cx="5347162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5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מעליות חכמות</a:t>
            </a:r>
            <a:endParaRPr lang="he-IL" sz="1550" dirty="0"/>
          </a:p>
        </p:txBody>
      </p:sp>
      <p:sp>
        <p:nvSpPr>
          <p:cNvPr id="7" name="Text 3"/>
          <p:cNvSpPr/>
          <p:nvPr/>
        </p:nvSpPr>
        <p:spPr>
          <a:xfrm>
            <a:off x="6183059" y="4620816"/>
            <a:ext cx="5347162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4000"/>
              </a:lnSpc>
              <a:buNone/>
            </a:pPr>
            <a:r>
              <a:rPr lang="he-IL" altLang="en-US" sz="12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מייעלות מסלולי נסיעה ומצמצמות זמני המתנה במבנים גבוהים</a:t>
            </a:r>
            <a:endParaRPr lang="he-IL" sz="12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02544" y="3702745"/>
            <a:ext cx="406092" cy="40610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61475" y="4283273"/>
            <a:ext cx="5347162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5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רמזורים חכמים</a:t>
            </a:r>
            <a:endParaRPr lang="he-IL" sz="1550" dirty="0"/>
          </a:p>
        </p:txBody>
      </p:sp>
      <p:sp>
        <p:nvSpPr>
          <p:cNvPr id="10" name="Text 5"/>
          <p:cNvSpPr/>
          <p:nvPr/>
        </p:nvSpPr>
        <p:spPr>
          <a:xfrm>
            <a:off x="661475" y="4620816"/>
            <a:ext cx="5347162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4000"/>
              </a:lnSpc>
              <a:buNone/>
            </a:pPr>
            <a:r>
              <a:rPr lang="he-IL" altLang="en-US" sz="12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מתאימים אותות לפי זרימת תנועה בזמן אמת ומפחיתים פקקים</a:t>
            </a:r>
            <a:endParaRPr lang="he-IL" sz="12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24128" y="5141516"/>
            <a:ext cx="406092" cy="40610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183059" y="5722045"/>
            <a:ext cx="5347162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5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מסנני ספאם</a:t>
            </a:r>
            <a:endParaRPr lang="he-IL" sz="1550" dirty="0"/>
          </a:p>
        </p:txBody>
      </p:sp>
      <p:sp>
        <p:nvSpPr>
          <p:cNvPr id="13" name="Text 7"/>
          <p:cNvSpPr/>
          <p:nvPr/>
        </p:nvSpPr>
        <p:spPr>
          <a:xfrm>
            <a:off x="6183059" y="6059587"/>
            <a:ext cx="5347162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4000"/>
              </a:lnSpc>
              <a:buNone/>
            </a:pPr>
            <a:r>
              <a:rPr lang="he-IL" altLang="en-US" sz="12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אלגוריתמים מזהים הודעות לא רצויות ומגנים על תיבות הדואר שלנו</a:t>
            </a:r>
            <a:endParaRPr lang="he-IL" sz="125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2544" y="5141516"/>
            <a:ext cx="406092" cy="406102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661475" y="5722045"/>
            <a:ext cx="5347162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5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המלצות תוכן</a:t>
            </a:r>
            <a:endParaRPr lang="he-IL" sz="1550" dirty="0"/>
          </a:p>
        </p:txBody>
      </p:sp>
      <p:sp>
        <p:nvSpPr>
          <p:cNvPr id="16" name="Text 9"/>
          <p:cNvSpPr/>
          <p:nvPr/>
        </p:nvSpPr>
        <p:spPr>
          <a:xfrm>
            <a:off x="661475" y="6059587"/>
            <a:ext cx="5347162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4000"/>
              </a:lnSpc>
              <a:buNone/>
            </a:pPr>
            <a:r>
              <a:rPr lang="he-IL" altLang="en-US" sz="12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מנתחות העדפות ומציעות סרטים, מוזיקה ומוצרים המותאמים לטעם האישי</a:t>
            </a:r>
            <a:endParaRPr lang="he-IL" sz="12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638759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בינה מלאכותית ברשתות חברתיות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4623776" y="2492276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אלגוריתמים של בינה מלאכותית בוחרים את התוכן שאתם רואים ברשתות.</a:t>
            </a:r>
            <a:endParaRPr lang="he-IL" sz="1450" dirty="0"/>
          </a:p>
        </p:txBody>
      </p:sp>
      <p:sp>
        <p:nvSpPr>
          <p:cNvPr id="5" name="Shape 2"/>
          <p:cNvSpPr/>
          <p:nvPr/>
        </p:nvSpPr>
        <p:spPr>
          <a:xfrm>
            <a:off x="11104979" y="3007320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499957" y="3072209"/>
            <a:ext cx="241601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פרסונליזציה</a:t>
            </a:r>
            <a:endParaRPr lang="he-IL" sz="1850" dirty="0"/>
          </a:p>
        </p:txBody>
      </p:sp>
      <p:sp>
        <p:nvSpPr>
          <p:cNvPr id="7" name="Text 4"/>
          <p:cNvSpPr/>
          <p:nvPr/>
        </p:nvSpPr>
        <p:spPr>
          <a:xfrm>
            <a:off x="8499957" y="3480891"/>
            <a:ext cx="241601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האלגוריתמים לומדים העדפות ומציגים תוכן רלוונטי</a:t>
            </a:r>
            <a:endParaRPr lang="he-IL" sz="1450" dirty="0"/>
          </a:p>
        </p:txBody>
      </p:sp>
      <p:sp>
        <p:nvSpPr>
          <p:cNvPr id="8" name="Shape 5"/>
          <p:cNvSpPr/>
          <p:nvPr/>
        </p:nvSpPr>
        <p:spPr>
          <a:xfrm>
            <a:off x="7838482" y="3007320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3360" y="3072209"/>
            <a:ext cx="241611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מעורבות</a:t>
            </a:r>
            <a:endParaRPr lang="he-IL" sz="1850" dirty="0"/>
          </a:p>
        </p:txBody>
      </p:sp>
      <p:sp>
        <p:nvSpPr>
          <p:cNvPr id="10" name="Text 7"/>
          <p:cNvSpPr/>
          <p:nvPr/>
        </p:nvSpPr>
        <p:spPr>
          <a:xfrm>
            <a:off x="5233360" y="3480891"/>
            <a:ext cx="241611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תוכן עם לייקים ותגובות רבים מקבל עדיפות גבוהה</a:t>
            </a:r>
            <a:endParaRPr lang="he-IL" sz="1450" dirty="0"/>
          </a:p>
        </p:txBody>
      </p:sp>
      <p:sp>
        <p:nvSpPr>
          <p:cNvPr id="11" name="Shape 8"/>
          <p:cNvSpPr/>
          <p:nvPr/>
        </p:nvSpPr>
        <p:spPr>
          <a:xfrm>
            <a:off x="11104979" y="4463752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233360" y="4528641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השפעה</a:t>
            </a:r>
            <a:endParaRPr lang="he-IL" sz="1850" dirty="0"/>
          </a:p>
        </p:txBody>
      </p:sp>
      <p:sp>
        <p:nvSpPr>
          <p:cNvPr id="13" name="Text 10"/>
          <p:cNvSpPr/>
          <p:nvPr/>
        </p:nvSpPr>
        <p:spPr>
          <a:xfrm>
            <a:off x="5233360" y="4937323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משפיע על דעות והתנהגויות בדרכים לא מודעות</a:t>
            </a:r>
            <a:endParaRPr lang="he-IL" sz="14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68837"/>
            <a:ext cx="6296860" cy="535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35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זיהוי פנים - טכנולוגיה מתקדמת</a:t>
            </a:r>
            <a:endParaRPr lang="he-IL" sz="3350" dirty="0"/>
          </a:p>
        </p:txBody>
      </p:sp>
      <p:sp>
        <p:nvSpPr>
          <p:cNvPr id="4" name="Text 1"/>
          <p:cNvSpPr/>
          <p:nvPr/>
        </p:nvSpPr>
        <p:spPr>
          <a:xfrm>
            <a:off x="4623776" y="1321495"/>
            <a:ext cx="6906444" cy="261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7000"/>
              </a:lnSpc>
              <a:buNone/>
            </a:pPr>
            <a:r>
              <a:rPr lang="he-IL" altLang="en-US" sz="13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מערכות זיהוי פנים משתמשות בבינה מלאכותית לזיהוי ואימות זהויות.</a:t>
            </a:r>
            <a:endParaRPr lang="he-IL" sz="13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785" y="1757362"/>
            <a:ext cx="856435" cy="102780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233360" y="1928614"/>
            <a:ext cx="5285251" cy="267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6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לכידת פנים</a:t>
            </a:r>
            <a:endParaRPr lang="he-IL" sz="1650" dirty="0"/>
          </a:p>
        </p:txBody>
      </p:sp>
      <p:sp>
        <p:nvSpPr>
          <p:cNvPr id="7" name="Text 3"/>
          <p:cNvSpPr/>
          <p:nvPr/>
        </p:nvSpPr>
        <p:spPr>
          <a:xfrm>
            <a:off x="5233360" y="2289274"/>
            <a:ext cx="5285251" cy="261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7000"/>
              </a:lnSpc>
              <a:buNone/>
            </a:pPr>
            <a:r>
              <a:rPr lang="he-IL" altLang="en-US" sz="13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המצלמה מצלמת ומבודדת את אזור הפנים מהרקע.</a:t>
            </a:r>
            <a:endParaRPr lang="he-IL" sz="13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3785" y="2785170"/>
            <a:ext cx="856435" cy="102780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233360" y="2956421"/>
            <a:ext cx="5285251" cy="267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6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יצירת מפת פנים</a:t>
            </a:r>
            <a:endParaRPr lang="he-IL" sz="1650" dirty="0"/>
          </a:p>
        </p:txBody>
      </p:sp>
      <p:sp>
        <p:nvSpPr>
          <p:cNvPr id="10" name="Text 5"/>
          <p:cNvSpPr/>
          <p:nvPr/>
        </p:nvSpPr>
        <p:spPr>
          <a:xfrm>
            <a:off x="5233360" y="3317081"/>
            <a:ext cx="5285251" cy="261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7000"/>
              </a:lnSpc>
              <a:buNone/>
            </a:pPr>
            <a:r>
              <a:rPr lang="he-IL" altLang="en-US" sz="13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זיהוי נקודות מפתח בפנים, כולל מרחקים בין איברי הפנים.</a:t>
            </a:r>
            <a:endParaRPr lang="he-IL" sz="13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3785" y="3812977"/>
            <a:ext cx="856435" cy="1027807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233360" y="3984228"/>
            <a:ext cx="5285251" cy="267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6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השוואת נתונים</a:t>
            </a:r>
            <a:endParaRPr lang="he-IL" sz="1650" dirty="0"/>
          </a:p>
        </p:txBody>
      </p:sp>
      <p:sp>
        <p:nvSpPr>
          <p:cNvPr id="13" name="Text 7"/>
          <p:cNvSpPr/>
          <p:nvPr/>
        </p:nvSpPr>
        <p:spPr>
          <a:xfrm>
            <a:off x="5233360" y="4344888"/>
            <a:ext cx="5285251" cy="261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7000"/>
              </a:lnSpc>
              <a:buNone/>
            </a:pPr>
            <a:r>
              <a:rPr lang="he-IL" altLang="en-US" sz="13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השוואת מפת הפנים לפרופילים במסד הנתונים וחישוב התאמה.</a:t>
            </a:r>
            <a:endParaRPr lang="he-IL" sz="130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73785" y="4840784"/>
            <a:ext cx="856435" cy="1027807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5233360" y="5012035"/>
            <a:ext cx="5285251" cy="267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6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אימות זהות</a:t>
            </a:r>
            <a:endParaRPr lang="he-IL" sz="1650" dirty="0"/>
          </a:p>
        </p:txBody>
      </p:sp>
      <p:sp>
        <p:nvSpPr>
          <p:cNvPr id="16" name="Text 9"/>
          <p:cNvSpPr/>
          <p:nvPr/>
        </p:nvSpPr>
        <p:spPr>
          <a:xfrm>
            <a:off x="5233360" y="5372695"/>
            <a:ext cx="5285251" cy="261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7000"/>
              </a:lnSpc>
              <a:buNone/>
            </a:pPr>
            <a:r>
              <a:rPr lang="he-IL" altLang="en-US" sz="13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אישור זהות ומתן גישה כשההתאמה עוברת את סף הביטחון.</a:t>
            </a:r>
            <a:endParaRPr lang="he-IL" sz="1300" dirty="0"/>
          </a:p>
        </p:txBody>
      </p:sp>
      <p:sp>
        <p:nvSpPr>
          <p:cNvPr id="17" name="Text 10"/>
          <p:cNvSpPr/>
          <p:nvPr/>
        </p:nvSpPr>
        <p:spPr>
          <a:xfrm>
            <a:off x="4623776" y="6043216"/>
            <a:ext cx="6906444" cy="261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7000"/>
              </a:lnSpc>
              <a:buNone/>
            </a:pPr>
            <a:r>
              <a:rPr lang="he-IL" altLang="en-US" sz="130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נמצא בשימוש בטלפונים חכמים, מערכות אבטחה ותשלום.</a:t>
            </a:r>
            <a:endParaRPr lang="he-IL" sz="13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470484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dirty="0">
                <a:solidFill>
                  <a:srgbClr val="272D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תודה, חוקרי בינה מלאכותית!</a:t>
            </a:r>
            <a:endParaRPr lang="he-IL" sz="3700" dirty="0"/>
          </a:p>
        </p:txBody>
      </p:sp>
      <p:sp>
        <p:nvSpPr>
          <p:cNvPr id="4" name="Shape 1"/>
          <p:cNvSpPr/>
          <p:nvPr/>
        </p:nvSpPr>
        <p:spPr>
          <a:xfrm>
            <a:off x="11104979" y="2324001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175869" y="2359422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1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233360" y="2388890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השתתפות נהדרת</a:t>
            </a:r>
            <a:endParaRPr lang="he-IL" sz="1850" dirty="0"/>
          </a:p>
        </p:txBody>
      </p:sp>
      <p:sp>
        <p:nvSpPr>
          <p:cNvPr id="7" name="Text 4"/>
          <p:cNvSpPr/>
          <p:nvPr/>
        </p:nvSpPr>
        <p:spPr>
          <a:xfrm>
            <a:off x="5233360" y="2797572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תודה על השאלות והרעיונות המעשירים.</a:t>
            </a:r>
            <a:endParaRPr lang="he-IL" sz="1450" dirty="0"/>
          </a:p>
        </p:txBody>
      </p:sp>
      <p:sp>
        <p:nvSpPr>
          <p:cNvPr id="8" name="Shape 5"/>
          <p:cNvSpPr/>
          <p:nvPr/>
        </p:nvSpPr>
        <p:spPr>
          <a:xfrm>
            <a:off x="11104979" y="3478014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1175869" y="3513435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2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5233360" y="3542903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המשיכו ללמוד</a:t>
            </a:r>
            <a:endParaRPr lang="he-IL" sz="1850" dirty="0"/>
          </a:p>
        </p:txBody>
      </p:sp>
      <p:sp>
        <p:nvSpPr>
          <p:cNvPr id="11" name="Text 8"/>
          <p:cNvSpPr/>
          <p:nvPr/>
        </p:nvSpPr>
        <p:spPr>
          <a:xfrm>
            <a:off x="5233360" y="3951585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שימו לב לבינה מלאכותית בחיי היומיום שלכם לפני השיעור הבא.</a:t>
            </a:r>
            <a:endParaRPr lang="he-IL" sz="1450" dirty="0"/>
          </a:p>
        </p:txBody>
      </p:sp>
      <p:sp>
        <p:nvSpPr>
          <p:cNvPr id="12" name="Shape 9"/>
          <p:cNvSpPr/>
          <p:nvPr/>
        </p:nvSpPr>
        <p:spPr>
          <a:xfrm>
            <a:off x="11104979" y="4632027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1175869" y="4667448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3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5233360" y="4696916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מפגש הבא</a:t>
            </a:r>
            <a:endParaRPr lang="he-IL" sz="1850" dirty="0"/>
          </a:p>
        </p:txBody>
      </p:sp>
      <p:sp>
        <p:nvSpPr>
          <p:cNvPr id="15" name="Text 12"/>
          <p:cNvSpPr/>
          <p:nvPr/>
        </p:nvSpPr>
        <p:spPr>
          <a:xfrm>
            <a:off x="5233360" y="5105598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50" dirty="0">
                <a:solidFill>
                  <a:srgbClr val="2C3249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בשבוע הבא: אתיקה ויישומים מתקדמים בבינה מלאכותית.</a:t>
            </a:r>
            <a:endParaRPr lang="he-IL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2026-10-25T09:05:38Z</dcterms:created>
  <dcterms:modified xsi:type="dcterms:W3CDTF">2026-10-25T09:05:38Z</dcterms:modified>
</cp:coreProperties>
</file>