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1695" cy="6858000"/>
  <p:notesSz cx="6858000" cy="12191695"/>
  <p:embeddedFontLst>
    <p:embeddedFont>
      <p:font typeface="Barlow Bold"/>
      <p:regular r:id="rId201314"/>
    </p:embeddedFont>
    <p:embeddedFont>
      <p:font typeface="Montserrat"/>
      <p:regular r:id="rId201315"/>
    </p:embeddedFont>
    <p:embeddedFont>
      <p:font typeface="Montserrat 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4.png"/><Relationship Id="rId5" Type="http://schemas.openxmlformats.org/officeDocument/2006/relationships/image" Target="../media/image-6-5.svg"/><Relationship Id="rId6" Type="http://schemas.openxmlformats.org/officeDocument/2006/relationships/image" Target="../media/image-6-6.png"/><Relationship Id="rId7" Type="http://schemas.openxmlformats.org/officeDocument/2006/relationships/image" Target="../media/image-6-7.svg"/><Relationship Id="rId8" Type="http://schemas.openxmlformats.org/officeDocument/2006/relationships/image" Target="../media/image-6-8.png"/><Relationship Id="rId9" Type="http://schemas.openxmlformats.org/officeDocument/2006/relationships/image" Target="../media/image-6-9.sv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openguessr.com" TargetMode="External"/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svg"/><Relationship Id="rId4" Type="http://schemas.openxmlformats.org/officeDocument/2006/relationships/image" Target="../media/image-14-4.png"/><Relationship Id="rId5" Type="http://schemas.openxmlformats.org/officeDocument/2006/relationships/image" Target="../media/image-14-5.svg"/><Relationship Id="rId6" Type="http://schemas.openxmlformats.org/officeDocument/2006/relationships/image" Target="../media/image-14-6.png"/><Relationship Id="rId7" Type="http://schemas.openxmlformats.org/officeDocument/2006/relationships/image" Target="../media/image-14-7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svg"/><Relationship Id="rId5" Type="http://schemas.openxmlformats.org/officeDocument/2006/relationships/image" Target="../media/image-20-5.png"/><Relationship Id="rId6" Type="http://schemas.openxmlformats.org/officeDocument/2006/relationships/image" Target="../media/image-2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sv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svg"/><Relationship Id="rId7" Type="http://schemas.openxmlformats.org/officeDocument/2006/relationships/image" Target="../media/image-25-7.png"/><Relationship Id="rId8" Type="http://schemas.openxmlformats.org/officeDocument/2006/relationships/image" Target="../media/image-25-8.png"/><Relationship Id="rId9" Type="http://schemas.openxmlformats.org/officeDocument/2006/relationships/image" Target="../media/image-25-9.svg"/><Relationship Id="rId10" Type="http://schemas.openxmlformats.org/officeDocument/2006/relationships/image" Target="../media/image-25-10.png"/><Relationship Id="rId11" Type="http://schemas.openxmlformats.org/officeDocument/2006/relationships/image" Target="../media/image-25-11.png"/><Relationship Id="rId12" Type="http://schemas.openxmlformats.org/officeDocument/2006/relationships/image" Target="../media/image-25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openguessr.com" TargetMode="External"/><Relationship Id="rId3" Type="http://schemas.openxmlformats.org/officeDocument/2006/relationships/hyperlink" Target="http://earth.google.com" TargetMode="External"/><Relationship Id="rId4" Type="http://schemas.openxmlformats.org/officeDocument/2006/relationships/hyperlink" Target="http://maps.google.com" TargetMode="External"/><Relationship Id="rId6" Type="http://schemas.openxmlformats.org/officeDocument/2006/relationships/hyperlink" Target="http://openguessr.com" TargetMode="External"/><Relationship Id="rId1" Type="http://schemas.openxmlformats.org/officeDocument/2006/relationships/image" Target="../media/image-14-1.jpeg"/><Relationship Id="rId5" Type="http://schemas.openxmlformats.org/officeDocument/2006/relationships/image" Target="../media/image-26-2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2597200"/>
            <a:ext cx="6355993" cy="11878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מיפוי גיאוגרפי עם בינה מלאכותית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4594209" y="4013795"/>
            <a:ext cx="696557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האם אפשר לזהות מקום בעולם – רק לפי תמונה?</a:t>
            </a:r>
            <a:endParaRPr lang="he-IL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32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3679832" y="1543497"/>
            <a:ext cx="7879954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מטרות השיעור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11153595" y="2366169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679832" y="2428180"/>
            <a:ext cx="729328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להבין כיצד מזהים מיקום לפי רמזים בתמונה</a:t>
            </a:r>
            <a:endParaRPr lang="he-IL" sz="1850" dirty="0"/>
          </a:p>
        </p:txBody>
      </p:sp>
      <p:sp>
        <p:nvSpPr>
          <p:cNvPr id="6" name="Text 3"/>
          <p:cNvSpPr/>
          <p:nvPr/>
        </p:nvSpPr>
        <p:spPr>
          <a:xfrm>
            <a:off x="3679832" y="2833291"/>
            <a:ext cx="7293289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נלמד לזהות סימנים ייחודיים שמרמזים על מיקום גיאוגרפי</a:t>
            </a:r>
            <a:endParaRPr lang="he-IL" sz="1400" dirty="0"/>
          </a:p>
        </p:txBody>
      </p:sp>
      <p:sp>
        <p:nvSpPr>
          <p:cNvPr id="7" name="Shape 4"/>
          <p:cNvSpPr/>
          <p:nvPr/>
        </p:nvSpPr>
        <p:spPr>
          <a:xfrm>
            <a:off x="11153595" y="3483273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679832" y="3545284"/>
            <a:ext cx="729328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להכיר כלים למיפוי וזיהוי מקומות</a:t>
            </a:r>
            <a:endParaRPr lang="he-IL" sz="1850" dirty="0"/>
          </a:p>
        </p:txBody>
      </p:sp>
      <p:sp>
        <p:nvSpPr>
          <p:cNvPr id="9" name="Text 6"/>
          <p:cNvSpPr/>
          <p:nvPr/>
        </p:nvSpPr>
        <p:spPr>
          <a:xfrm>
            <a:off x="3679832" y="3950395"/>
            <a:ext cx="7293289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נעבוד עם אפליקציות וטכנולוגיות מתקדמות לאיתור מיקומים</a:t>
            </a:r>
            <a:endParaRPr lang="he-IL" sz="1400" dirty="0"/>
          </a:p>
        </p:txBody>
      </p:sp>
      <p:sp>
        <p:nvSpPr>
          <p:cNvPr id="10" name="Shape 7"/>
          <p:cNvSpPr/>
          <p:nvPr/>
        </p:nvSpPr>
        <p:spPr>
          <a:xfrm>
            <a:off x="11153595" y="4600377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679832" y="4662388"/>
            <a:ext cx="729328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לשלב בינה מלאכותית בתהליך החקירה</a:t>
            </a:r>
            <a:endParaRPr lang="he-IL" sz="1850" dirty="0"/>
          </a:p>
        </p:txBody>
      </p:sp>
      <p:sp>
        <p:nvSpPr>
          <p:cNvPr id="12" name="Text 9"/>
          <p:cNvSpPr/>
          <p:nvPr/>
        </p:nvSpPr>
        <p:spPr>
          <a:xfrm>
            <a:off x="3679832" y="5067498"/>
            <a:ext cx="7293289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נלמד כיצד מודלי AI יכולים לסייע בזיהוי מקומות</a:t>
            </a:r>
            <a:endParaRPr lang="he-IL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524965"/>
            <a:ext cx="10927878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9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למה זה חשוב?</a:t>
            </a:r>
            <a:endParaRPr lang="he-IL" sz="1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908" y="951409"/>
            <a:ext cx="5346963" cy="534709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350341" y="951409"/>
            <a:ext cx="215795" cy="215801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219173" y="984349"/>
            <a:ext cx="5080270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9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כלי מרכזי בחקירות OSINT</a:t>
            </a:r>
            <a:endParaRPr lang="he-IL" sz="950" dirty="0"/>
          </a:p>
        </p:txBody>
      </p:sp>
      <p:sp>
        <p:nvSpPr>
          <p:cNvPr id="6" name="Text 3"/>
          <p:cNvSpPr/>
          <p:nvPr/>
        </p:nvSpPr>
        <p:spPr>
          <a:xfrm>
            <a:off x="6219173" y="1193006"/>
            <a:ext cx="5080270" cy="117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2000"/>
              </a:lnSpc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מיומנות קריטית בעולם המודיעין הפתוח</a:t>
            </a:r>
            <a:endParaRPr lang="he-IL" sz="750" dirty="0"/>
          </a:p>
        </p:txBody>
      </p:sp>
      <p:sp>
        <p:nvSpPr>
          <p:cNvPr id="7" name="Shape 4"/>
          <p:cNvSpPr/>
          <p:nvPr/>
        </p:nvSpPr>
        <p:spPr>
          <a:xfrm>
            <a:off x="11350341" y="1412379"/>
            <a:ext cx="215795" cy="215801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219173" y="1445320"/>
            <a:ext cx="5080270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9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מקורות של מידע או פייק ניוז</a:t>
            </a:r>
            <a:endParaRPr lang="he-IL" sz="950" dirty="0"/>
          </a:p>
        </p:txBody>
      </p:sp>
      <p:sp>
        <p:nvSpPr>
          <p:cNvPr id="9" name="Text 6"/>
          <p:cNvSpPr/>
          <p:nvPr/>
        </p:nvSpPr>
        <p:spPr>
          <a:xfrm>
            <a:off x="6219173" y="1653977"/>
            <a:ext cx="5080270" cy="117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2000"/>
              </a:lnSpc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אימות מקור התמונה מסייע באישוש אמינות המידע</a:t>
            </a:r>
            <a:endParaRPr lang="he-IL" sz="750" dirty="0"/>
          </a:p>
        </p:txBody>
      </p:sp>
      <p:sp>
        <p:nvSpPr>
          <p:cNvPr id="10" name="Shape 7"/>
          <p:cNvSpPr/>
          <p:nvPr/>
        </p:nvSpPr>
        <p:spPr>
          <a:xfrm>
            <a:off x="11350341" y="1873349"/>
            <a:ext cx="215795" cy="215801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19173" y="1906290"/>
            <a:ext cx="5080270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9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הבנת הקשר בין חזות ו־Location</a:t>
            </a:r>
            <a:endParaRPr lang="he-IL" sz="950" dirty="0"/>
          </a:p>
        </p:txBody>
      </p:sp>
      <p:sp>
        <p:nvSpPr>
          <p:cNvPr id="12" name="Text 9"/>
          <p:cNvSpPr/>
          <p:nvPr/>
        </p:nvSpPr>
        <p:spPr>
          <a:xfrm>
            <a:off x="6219173" y="2114947"/>
            <a:ext cx="5080270" cy="117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2000"/>
              </a:lnSpc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פיתוח חשיבה ביקורתית וקריאת רמזים חזותיים</a:t>
            </a:r>
            <a:endParaRPr lang="he-IL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2648199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נתחיל בתמונה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203794" y="3470870"/>
            <a:ext cx="6355993" cy="780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33000"/>
              </a:lnSpc>
              <a:spcAft>
                <a:spcPts val="1550"/>
              </a:spcAft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מה אתם יכולים לדעת רק מלהסתכל על התמונה הזו?</a:t>
            </a:r>
            <a:endParaRPr lang="he-IL" sz="1400" dirty="0"/>
          </a:p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הסתכלו על הפרטים: שלטים, מבנים, צמחייה, אנשים</a:t>
            </a:r>
            <a:endParaRPr lang="he-IL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1619796"/>
            <a:ext cx="1092787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רמזים שאפשר למצוא בתמונה</a:t>
            </a:r>
            <a:endParaRPr lang="he-IL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030" y="2532757"/>
            <a:ext cx="2562756" cy="1583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997030" y="4297164"/>
            <a:ext cx="2562756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שלטי רחוב וכתובות</a:t>
            </a:r>
            <a:endParaRPr lang="he-IL" sz="1850" dirty="0"/>
          </a:p>
        </p:txBody>
      </p:sp>
      <p:sp>
        <p:nvSpPr>
          <p:cNvPr id="5" name="Text 2"/>
          <p:cNvSpPr/>
          <p:nvPr/>
        </p:nvSpPr>
        <p:spPr>
          <a:xfrm>
            <a:off x="8997030" y="4702274"/>
            <a:ext cx="2562756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טקסט בשפה מקומית, סגנון עיצוב השלטים</a:t>
            </a:r>
            <a:endParaRPr lang="he-IL" sz="14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656" y="2532757"/>
            <a:ext cx="2562756" cy="158392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08656" y="4297164"/>
            <a:ext cx="2562756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צמחייה אופיינית</a:t>
            </a:r>
            <a:endParaRPr lang="he-IL" sz="1850" dirty="0"/>
          </a:p>
        </p:txBody>
      </p:sp>
      <p:sp>
        <p:nvSpPr>
          <p:cNvPr id="8" name="Text 4"/>
          <p:cNvSpPr/>
          <p:nvPr/>
        </p:nvSpPr>
        <p:spPr>
          <a:xfrm>
            <a:off x="6208656" y="4702274"/>
            <a:ext cx="2562756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סוגי עצים, פרחים ונוף המאפיינים אזורים ספציפיים</a:t>
            </a:r>
            <a:endParaRPr lang="he-IL" sz="1400" dirty="0"/>
          </a:p>
        </p:txBody>
      </p:sp>
      <p:sp>
        <p:nvSpPr>
          <p:cNvPr id="9" name="Text 5"/>
          <p:cNvSpPr/>
          <p:nvPr/>
        </p:nvSpPr>
        <p:spPr>
          <a:xfrm>
            <a:off x="3420282" y="4297164"/>
            <a:ext cx="2562756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מבנים ייחודיים</a:t>
            </a:r>
            <a:endParaRPr lang="he-IL" sz="1850" dirty="0"/>
          </a:p>
        </p:txBody>
      </p:sp>
      <p:sp>
        <p:nvSpPr>
          <p:cNvPr id="10" name="Text 6"/>
          <p:cNvSpPr/>
          <p:nvPr/>
        </p:nvSpPr>
        <p:spPr>
          <a:xfrm>
            <a:off x="3420282" y="4702274"/>
            <a:ext cx="2562756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סגנון ארכיטקטורה, חומרי בנייה, גובה וצורה</a:t>
            </a:r>
            <a:endParaRPr lang="he-IL" sz="14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08" y="2532757"/>
            <a:ext cx="2562756" cy="158392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31908" y="4297164"/>
            <a:ext cx="2562756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תחבורה וכבישים</a:t>
            </a:r>
            <a:endParaRPr lang="he-IL" sz="1850" dirty="0"/>
          </a:p>
        </p:txBody>
      </p:sp>
      <p:sp>
        <p:nvSpPr>
          <p:cNvPr id="13" name="Text 8"/>
          <p:cNvSpPr/>
          <p:nvPr/>
        </p:nvSpPr>
        <p:spPr>
          <a:xfrm>
            <a:off x="631908" y="4702274"/>
            <a:ext cx="2562756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צד נהיגה, סוג כביש, אמצעי תחבורה ציבורית</a:t>
            </a:r>
            <a:endParaRPr lang="he-IL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32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3679832" y="542661"/>
            <a:ext cx="7879954" cy="5011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1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כלים עיקריים לשיעור</a:t>
            </a:r>
            <a:endParaRPr lang="he-IL" sz="31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79832" y="1203127"/>
            <a:ext cx="380792" cy="38080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79832" y="1744563"/>
            <a:ext cx="7879954" cy="250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OpenGuessr</a:t>
            </a:r>
            <a:endParaRPr lang="en-US" sz="1550" dirty="0"/>
          </a:p>
        </p:txBody>
      </p:sp>
      <p:sp>
        <p:nvSpPr>
          <p:cNvPr id="6" name="Text 2"/>
          <p:cNvSpPr/>
          <p:nvPr/>
        </p:nvSpPr>
        <p:spPr>
          <a:xfrm>
            <a:off x="3679832" y="2072184"/>
            <a:ext cx="7879954" cy="224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3000"/>
              </a:lnSpc>
              <a:buNone/>
            </a:pPr>
            <a:r>
              <a:rPr lang="he-IL" altLang="en-US" sz="11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משחק מבוסס-מפות שמאפשר לנו לתרגל זיהוי מקומות בכל העולם</a:t>
            </a:r>
            <a:endParaRPr lang="he-IL" sz="11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79832" y="2553791"/>
            <a:ext cx="380792" cy="38080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679832" y="3095228"/>
            <a:ext cx="7879954" cy="250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Google Earth</a:t>
            </a:r>
            <a:endParaRPr lang="en-US" sz="1550" dirty="0"/>
          </a:p>
        </p:txBody>
      </p:sp>
      <p:sp>
        <p:nvSpPr>
          <p:cNvPr id="9" name="Text 4"/>
          <p:cNvSpPr/>
          <p:nvPr/>
        </p:nvSpPr>
        <p:spPr>
          <a:xfrm>
            <a:off x="3679832" y="3422848"/>
            <a:ext cx="7879954" cy="224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3000"/>
              </a:lnSpc>
              <a:buNone/>
            </a:pPr>
            <a:r>
              <a:rPr lang="he-IL" altLang="en-US" sz="11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כלי תלת-ממדי לסיור וירטואלי בכל נקודה על פני כדור הארץ</a:t>
            </a:r>
            <a:endParaRPr lang="he-IL" sz="11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79832" y="3904456"/>
            <a:ext cx="380792" cy="38080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679832" y="4445893"/>
            <a:ext cx="7879954" cy="250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Google Maps</a:t>
            </a:r>
            <a:endParaRPr lang="en-US" sz="1550" dirty="0"/>
          </a:p>
        </p:txBody>
      </p:sp>
      <p:sp>
        <p:nvSpPr>
          <p:cNvPr id="12" name="Text 6"/>
          <p:cNvSpPr/>
          <p:nvPr/>
        </p:nvSpPr>
        <p:spPr>
          <a:xfrm>
            <a:off x="3679832" y="4773513"/>
            <a:ext cx="7879954" cy="224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3000"/>
              </a:lnSpc>
              <a:buNone/>
            </a:pPr>
            <a:r>
              <a:rPr lang="he-IL" altLang="en-US" sz="11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שירות מיפוי המאפשר לנו לבחון רחובות ואתרים בצילום פנורמי</a:t>
            </a:r>
            <a:endParaRPr lang="he-IL" sz="11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79832" y="5255121"/>
            <a:ext cx="380792" cy="38080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3679832" y="5796558"/>
            <a:ext cx="7879954" cy="250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GPT</a:t>
            </a:r>
            <a:endParaRPr lang="en-US" sz="1550" dirty="0"/>
          </a:p>
        </p:txBody>
      </p:sp>
      <p:sp>
        <p:nvSpPr>
          <p:cNvPr id="15" name="Text 8"/>
          <p:cNvSpPr/>
          <p:nvPr/>
        </p:nvSpPr>
        <p:spPr>
          <a:xfrm>
            <a:off x="3679832" y="6124178"/>
            <a:ext cx="7879954" cy="224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3000"/>
              </a:lnSpc>
              <a:buNone/>
            </a:pPr>
            <a:r>
              <a:rPr lang="he-IL" altLang="en-US" sz="11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מודל בינה מלאכותית המסייע בניתוח רמזים חזותיים וגיאוגרפיים</a:t>
            </a:r>
            <a:endParaRPr lang="he-IL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524965"/>
            <a:ext cx="10927878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9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מה זה OpenGuessr?</a:t>
            </a:r>
            <a:endParaRPr lang="he-IL" sz="1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908" y="951409"/>
            <a:ext cx="5346963" cy="534709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19173" y="939998"/>
            <a:ext cx="5346963" cy="658416"/>
          </a:xfrm>
          <a:prstGeom prst="rect">
            <a:avLst/>
          </a:prstGeom>
          <a:noFill/>
          <a:ln/>
        </p:spPr>
        <p:txBody>
          <a:bodyPr wrap="square" lIns="0" tIns="0" rIns="38366" bIns="0" rtlCol="0" anchor="t">
            <a:normAutofit/>
          </a:bodyPr>
          <a:lstStyle/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כלי חינמי שמציב אותך ברחוב אקראי בעולם</a:t>
            </a:r>
            <a:endParaRPr lang="he-IL" sz="750" dirty="0"/>
          </a:p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המטרה: לנחש איפה אתה נמצא באמצעות זיהוי רמזים</a:t>
            </a:r>
            <a:endParaRPr lang="he-IL" sz="750" dirty="0"/>
          </a:p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מבוסס על טכנולוגיית Google Street View</a:t>
            </a:r>
            <a:endParaRPr lang="he-IL" sz="750" dirty="0"/>
          </a:p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משחק שהופך למיומנות חקירתית אמיתית</a:t>
            </a:r>
            <a:endParaRPr lang="he-IL" sz="750" dirty="0"/>
          </a:p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מתאים במיוחד לשיפור יכולות מיפוי וזיהוי גיאוגרפי</a:t>
            </a:r>
            <a:endParaRPr lang="he-IL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1375" y="0"/>
            <a:ext cx="320032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1193751"/>
            <a:ext cx="7879954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לינק ישיר: openguessr.com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8105671" y="2016423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1908" y="2078434"/>
            <a:ext cx="729328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אין צורך בהרשמה</a:t>
            </a:r>
            <a:endParaRPr lang="he-IL" sz="1850" dirty="0"/>
          </a:p>
        </p:txBody>
      </p:sp>
      <p:sp>
        <p:nvSpPr>
          <p:cNvPr id="6" name="Text 3"/>
          <p:cNvSpPr/>
          <p:nvPr/>
        </p:nvSpPr>
        <p:spPr>
          <a:xfrm>
            <a:off x="631908" y="2483545"/>
            <a:ext cx="7293289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פשוט לחץ על "Start" כדי להתחיל לשחק מיד</a:t>
            </a:r>
            <a:endParaRPr lang="he-IL" sz="1400" dirty="0"/>
          </a:p>
        </p:txBody>
      </p:sp>
      <p:sp>
        <p:nvSpPr>
          <p:cNvPr id="7" name="Shape 4"/>
          <p:cNvSpPr/>
          <p:nvPr/>
        </p:nvSpPr>
        <p:spPr>
          <a:xfrm>
            <a:off x="8105671" y="3133527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31908" y="3195538"/>
            <a:ext cx="729328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עקוב אחרי הרמזים החזותיים</a:t>
            </a:r>
            <a:endParaRPr lang="he-IL" sz="1850" dirty="0"/>
          </a:p>
        </p:txBody>
      </p:sp>
      <p:sp>
        <p:nvSpPr>
          <p:cNvPr id="9" name="Text 6"/>
          <p:cNvSpPr/>
          <p:nvPr/>
        </p:nvSpPr>
        <p:spPr>
          <a:xfrm>
            <a:off x="631908" y="3600648"/>
            <a:ext cx="7293289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נסה לנתח את כל המידע הגלוי בתמונה: שלטים, צמחייה, ארכיטקטורה</a:t>
            </a:r>
            <a:endParaRPr lang="he-IL" sz="1400" dirty="0"/>
          </a:p>
        </p:txBody>
      </p:sp>
      <p:sp>
        <p:nvSpPr>
          <p:cNvPr id="10" name="Shape 7"/>
          <p:cNvSpPr/>
          <p:nvPr/>
        </p:nvSpPr>
        <p:spPr>
          <a:xfrm>
            <a:off x="8105671" y="4250630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1908" y="4312642"/>
            <a:ext cx="729328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פתוח ונגיש לכולם</a:t>
            </a:r>
            <a:endParaRPr lang="he-IL" sz="1850" dirty="0"/>
          </a:p>
        </p:txBody>
      </p:sp>
      <p:sp>
        <p:nvSpPr>
          <p:cNvPr id="12" name="Text 9"/>
          <p:cNvSpPr/>
          <p:nvPr/>
        </p:nvSpPr>
        <p:spPr>
          <a:xfrm>
            <a:off x="631908" y="4717752"/>
            <a:ext cx="7293289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ממשק ידידותי שמתאים גם למתחילים בתחום המיפוי</a:t>
            </a:r>
            <a:endParaRPr lang="he-IL" sz="1400" dirty="0"/>
          </a:p>
        </p:txBody>
      </p:sp>
      <p:pic>
        <p:nvPicPr>
          <p:cNvPr id="13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537" y="5209778"/>
            <a:ext cx="2351326" cy="4964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1856036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תרגול חי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22324" y="2678708"/>
            <a:ext cx="696557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בואו ננסה יחד – פתחו את OpenGuessr</a:t>
            </a:r>
            <a:endParaRPr lang="he-IL" sz="1400" dirty="0"/>
          </a:p>
        </p:txBody>
      </p:sp>
      <p:sp>
        <p:nvSpPr>
          <p:cNvPr id="5" name="Shape 2"/>
          <p:cNvSpPr/>
          <p:nvPr/>
        </p:nvSpPr>
        <p:spPr>
          <a:xfrm>
            <a:off x="6581710" y="3170734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31908" y="3232745"/>
            <a:ext cx="576932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לאיזה מדינה אנחנו שייכים?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631908" y="3637855"/>
            <a:ext cx="576932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חפשו רמזים ספציפיים למיקום</a:t>
            </a:r>
            <a:endParaRPr lang="he-IL" sz="1400" dirty="0"/>
          </a:p>
        </p:txBody>
      </p:sp>
      <p:sp>
        <p:nvSpPr>
          <p:cNvPr id="8" name="Shape 5"/>
          <p:cNvSpPr/>
          <p:nvPr/>
        </p:nvSpPr>
        <p:spPr>
          <a:xfrm>
            <a:off x="6581710" y="4287838"/>
            <a:ext cx="406191" cy="40620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31908" y="4349849"/>
            <a:ext cx="576932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אילו רמזים עזרו לכם להחליט?</a:t>
            </a:r>
            <a:endParaRPr lang="he-IL" sz="1850" dirty="0"/>
          </a:p>
        </p:txBody>
      </p:sp>
      <p:sp>
        <p:nvSpPr>
          <p:cNvPr id="10" name="Text 7"/>
          <p:cNvSpPr/>
          <p:nvPr/>
        </p:nvSpPr>
        <p:spPr>
          <a:xfrm>
            <a:off x="631908" y="4754959"/>
            <a:ext cx="5769327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דונו בקבוצות על הסימנים שהובילו למסקנה שלכם</a:t>
            </a:r>
            <a:endParaRPr lang="he-IL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524965"/>
            <a:ext cx="10927878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9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שימוש ב־GPT לעזרה</a:t>
            </a:r>
            <a:endParaRPr lang="he-IL" sz="1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908" y="951409"/>
            <a:ext cx="5346963" cy="534709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609589" y="945548"/>
            <a:ext cx="5956548" cy="117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2000"/>
              </a:lnSpc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אפשר להעתיק תיאור של תמונה / מיקום ולשאול את GPT:</a:t>
            </a:r>
            <a:endParaRPr lang="he-IL" sz="750" dirty="0"/>
          </a:p>
        </p:txBody>
      </p:sp>
      <p:sp>
        <p:nvSpPr>
          <p:cNvPr id="5" name="Text 2"/>
          <p:cNvSpPr/>
          <p:nvPr/>
        </p:nvSpPr>
        <p:spPr>
          <a:xfrm>
            <a:off x="6363037" y="1166112"/>
            <a:ext cx="5812684" cy="117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7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0"/>
              </a:rPr>
              <a:t>"Based on this description, where might this be?"</a:t>
            </a:r>
            <a:endParaRPr lang="en-US" sz="750" dirty="0"/>
          </a:p>
        </p:txBody>
      </p:sp>
      <p:sp>
        <p:nvSpPr>
          <p:cNvPr id="6" name="Shape 3"/>
          <p:cNvSpPr/>
          <p:nvPr/>
        </p:nvSpPr>
        <p:spPr>
          <a:xfrm>
            <a:off x="6219173" y="1114723"/>
            <a:ext cx="12700" cy="209153"/>
          </a:xfrm>
          <a:prstGeom prst="roundRect">
            <a:avLst>
              <a:gd name="adj" fmla="val 49999"/>
            </a:avLst>
          </a:prstGeom>
          <a:solidFill>
            <a:srgbClr val="75BAE6"/>
          </a:solidFill>
          <a:ln/>
        </p:spPr>
      </p:sp>
      <p:sp>
        <p:nvSpPr>
          <p:cNvPr id="7" name="Text 4"/>
          <p:cNvSpPr/>
          <p:nvPr/>
        </p:nvSpPr>
        <p:spPr>
          <a:xfrm>
            <a:off x="5609589" y="1386675"/>
            <a:ext cx="5956548" cy="117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2000"/>
              </a:lnSpc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דוגמה לתיאור: "תמונה של רחוב עם שלטים בכתב לא לטיני, מכוניות נוסעות בצד שמאל, בניינים צפופים וגבוהים, עציצים תלויים ומזג אוויר לח"</a:t>
            </a:r>
            <a:endParaRPr lang="he-IL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524965"/>
            <a:ext cx="10927878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he-IL" altLang="en-US" sz="19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Google Earth – מה זה?</a:t>
            </a:r>
            <a:endParaRPr lang="he-IL" sz="1950" dirty="0"/>
          </a:p>
        </p:txBody>
      </p:sp>
      <p:sp>
        <p:nvSpPr>
          <p:cNvPr id="3" name="Text 1"/>
          <p:cNvSpPr/>
          <p:nvPr/>
        </p:nvSpPr>
        <p:spPr>
          <a:xfrm>
            <a:off x="22324" y="945548"/>
            <a:ext cx="5956548" cy="117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2000"/>
              </a:lnSpc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כלי לווייני תלת־ממדי לצפייה בכל מקום בעולם</a:t>
            </a:r>
            <a:endParaRPr lang="he-IL" sz="750" dirty="0"/>
          </a:p>
        </p:txBody>
      </p:sp>
      <p:sp>
        <p:nvSpPr>
          <p:cNvPr id="4" name="Text 2"/>
          <p:cNvSpPr/>
          <p:nvPr/>
        </p:nvSpPr>
        <p:spPr>
          <a:xfrm>
            <a:off x="631908" y="1103313"/>
            <a:ext cx="5346963" cy="658416"/>
          </a:xfrm>
          <a:prstGeom prst="rect">
            <a:avLst/>
          </a:prstGeom>
          <a:noFill/>
          <a:ln/>
        </p:spPr>
        <p:txBody>
          <a:bodyPr wrap="square" lIns="0" tIns="0" rIns="38366" bIns="0" rtlCol="0" anchor="t">
            <a:normAutofit/>
          </a:bodyPr>
          <a:lstStyle/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ניתן להכניס נ"צ או לחפש מקומות ספציפיים</a:t>
            </a:r>
            <a:endParaRPr lang="he-IL" sz="750" dirty="0"/>
          </a:p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תמיכה בהדמיה תלת-ממדית של טופוגרפיה ומבנים</a:t>
            </a:r>
            <a:endParaRPr lang="he-IL" sz="750" dirty="0"/>
          </a:p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אפשרות למדידת מרחקים וגבהים</a:t>
            </a:r>
            <a:endParaRPr lang="he-IL" sz="750" dirty="0"/>
          </a:p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שכבות מידע רבות: אקלים, גבולות, תחבורה</a:t>
            </a:r>
            <a:endParaRPr lang="he-IL" sz="750" dirty="0"/>
          </a:p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רמת דיוק גבוהה מאוד בתצלומי לוויין</a:t>
            </a:r>
            <a:endParaRPr lang="he-IL" sz="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9173" y="951409"/>
            <a:ext cx="5346963" cy="534709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2369641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81930"/>
                </a:lnTo>
                <a:lnTo>
                  <a:pt x="95020" y="85250"/>
                </a:lnTo>
                <a:lnTo>
                  <a:pt x="90920" y="87600"/>
                </a:lnTo>
                <a:lnTo>
                  <a:pt x="88960" y="88480"/>
                </a:lnTo>
                <a:lnTo>
                  <a:pt x="88870" y="88670"/>
                </a:lnTo>
                <a:lnTo>
                  <a:pt x="83400" y="91210"/>
                </a:lnTo>
                <a:lnTo>
                  <a:pt x="76070" y="93950"/>
                </a:lnTo>
                <a:lnTo>
                  <a:pt x="69820" y="95700"/>
                </a:lnTo>
                <a:lnTo>
                  <a:pt x="63480" y="96970"/>
                </a:lnTo>
                <a:lnTo>
                  <a:pt x="57130" y="97750"/>
                </a:lnTo>
                <a:lnTo>
                  <a:pt x="50200" y="98050"/>
                </a:lnTo>
                <a:lnTo>
                  <a:pt x="44240" y="97850"/>
                </a:lnTo>
                <a:lnTo>
                  <a:pt x="38480" y="97270"/>
                </a:lnTo>
                <a:lnTo>
                  <a:pt x="32810" y="96290"/>
                </a:lnTo>
                <a:lnTo>
                  <a:pt x="25200" y="94340"/>
                </a:lnTo>
                <a:lnTo>
                  <a:pt x="19530" y="92380"/>
                </a:lnTo>
                <a:lnTo>
                  <a:pt x="13960" y="90040"/>
                </a:lnTo>
                <a:lnTo>
                  <a:pt x="7320" y="86620"/>
                </a:lnTo>
                <a:lnTo>
                  <a:pt x="290" y="82230"/>
                </a:lnTo>
                <a:lnTo>
                  <a:pt x="0" y="8193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3134073"/>
            <a:ext cx="1092787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איך נשתמש ב־Google Earth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8037510" y="4498380"/>
            <a:ext cx="3522277" cy="180479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17984" y="4859338"/>
            <a:ext cx="3161328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חיפוש לפי רמזים</a:t>
            </a:r>
            <a:endParaRPr lang="he-IL" sz="1850" dirty="0"/>
          </a:p>
        </p:txBody>
      </p:sp>
      <p:sp>
        <p:nvSpPr>
          <p:cNvPr id="6" name="Text 3"/>
          <p:cNvSpPr/>
          <p:nvPr/>
        </p:nvSpPr>
        <p:spPr>
          <a:xfrm>
            <a:off x="8217984" y="5264448"/>
            <a:ext cx="3161328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הזנת מידע שזיהינו בתמונה כגון שם מקום, נקודת ציון, או אתר מפורסם</a:t>
            </a:r>
            <a:endParaRPr lang="he-IL" sz="1400" dirty="0"/>
          </a:p>
        </p:txBody>
      </p:sp>
      <p:sp>
        <p:nvSpPr>
          <p:cNvPr id="7" name="Shape 4"/>
          <p:cNvSpPr/>
          <p:nvPr/>
        </p:nvSpPr>
        <p:spPr>
          <a:xfrm>
            <a:off x="4334759" y="4227513"/>
            <a:ext cx="3522277" cy="180479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15233" y="4588470"/>
            <a:ext cx="3161328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צילום מסך והשוואה</a:t>
            </a:r>
            <a:endParaRPr lang="he-IL" sz="1850" dirty="0"/>
          </a:p>
        </p:txBody>
      </p:sp>
      <p:sp>
        <p:nvSpPr>
          <p:cNvPr id="9" name="Text 6"/>
          <p:cNvSpPr/>
          <p:nvPr/>
        </p:nvSpPr>
        <p:spPr>
          <a:xfrm>
            <a:off x="4515233" y="4993580"/>
            <a:ext cx="3161328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יצירת צילומי מסך של אזורים חשודים והשוואתם לתמונה המקורית</a:t>
            </a:r>
            <a:endParaRPr lang="he-IL" sz="1400" dirty="0"/>
          </a:p>
        </p:txBody>
      </p:sp>
      <p:sp>
        <p:nvSpPr>
          <p:cNvPr id="10" name="Shape 7"/>
          <p:cNvSpPr/>
          <p:nvPr/>
        </p:nvSpPr>
        <p:spPr>
          <a:xfrm>
            <a:off x="631908" y="3956745"/>
            <a:ext cx="3522376" cy="180479"/>
          </a:xfrm>
          <a:prstGeom prst="roundRect">
            <a:avLst>
              <a:gd name="adj" fmla="val 49999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12383" y="4317702"/>
            <a:ext cx="3161427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תרגול מעבדה</a:t>
            </a:r>
            <a:endParaRPr lang="he-IL" sz="1850" dirty="0"/>
          </a:p>
        </p:txBody>
      </p:sp>
      <p:sp>
        <p:nvSpPr>
          <p:cNvPr id="12" name="Text 9"/>
          <p:cNvSpPr/>
          <p:nvPr/>
        </p:nvSpPr>
        <p:spPr>
          <a:xfrm>
            <a:off x="812383" y="4722813"/>
            <a:ext cx="3161427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ניתוח תמונה עם הרים וים - זיהוי קו החוף, כיוון ההרים והטופוגרפיה</a:t>
            </a:r>
            <a:endParaRPr lang="he-IL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524965"/>
            <a:ext cx="10927878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9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דוגמה לזיהוי מיקום</a:t>
            </a:r>
            <a:endParaRPr lang="he-IL" sz="1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908" y="951409"/>
            <a:ext cx="5346963" cy="534709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19173" y="956419"/>
            <a:ext cx="5346963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9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תמונה: שלט ביפנית, רכבת מהירה</a:t>
            </a:r>
            <a:endParaRPr lang="he-IL" sz="950" dirty="0"/>
          </a:p>
        </p:txBody>
      </p:sp>
      <p:sp>
        <p:nvSpPr>
          <p:cNvPr id="5" name="Text 2"/>
          <p:cNvSpPr/>
          <p:nvPr/>
        </p:nvSpPr>
        <p:spPr>
          <a:xfrm>
            <a:off x="6219173" y="1153716"/>
            <a:ext cx="5346963" cy="280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2000"/>
              </a:lnSpc>
              <a:spcAft>
                <a:spcPts val="350"/>
              </a:spcAft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GPT עוזר: "נראה כמו אזור עירוני ביפן, ייתכן טוקיו בגלל הרכבת המהירה ורמת הצפיפות העירונית"</a:t>
            </a:r>
            <a:endParaRPr lang="he-IL" sz="750" dirty="0"/>
          </a:p>
          <a:p>
            <a:pPr algn="r" indent="0" marL="0">
              <a:lnSpc>
                <a:spcPct val="102000"/>
              </a:lnSpc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Google Earth מאשר: אזור תחנת שינג'וקו - אחת מתחנות הרכבת העמוסות בעולם</a:t>
            </a:r>
            <a:endParaRPr lang="he-IL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32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3679832" y="621060"/>
            <a:ext cx="7879954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כלים נוספים</a:t>
            </a:r>
            <a:endParaRPr lang="he-IL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79832" y="1443732"/>
            <a:ext cx="451335" cy="45134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79832" y="2120702"/>
            <a:ext cx="787995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Street View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3679832" y="2525812"/>
            <a:ext cx="787995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משולב ב־Google Maps, מאפשר סיור וירטואלי ברחובות ברחבי העולם</a:t>
            </a:r>
            <a:endParaRPr lang="he-IL" sz="14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79832" y="3175794"/>
            <a:ext cx="451335" cy="45134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679832" y="3852763"/>
            <a:ext cx="787995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Earth View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3679832" y="4257873"/>
            <a:ext cx="787995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תצוגות אקראיות מרהיבות של נופים ייחודיים בכדור הארץ</a:t>
            </a:r>
            <a:endParaRPr lang="he-IL" sz="14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79832" y="4907855"/>
            <a:ext cx="451335" cy="45134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679832" y="5584825"/>
            <a:ext cx="787995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Yandex Maps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3679832" y="5989935"/>
            <a:ext cx="787995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תוספת לצילומים באירופה ואסיה, לעתים עם כיסוי שונה מגוגל</a:t>
            </a:r>
            <a:endParaRPr lang="he-IL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1619796"/>
            <a:ext cx="1092787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סוגי נוף לפי אזור</a:t>
            </a:r>
            <a:endParaRPr lang="he-IL" sz="3700" dirty="0"/>
          </a:p>
        </p:txBody>
      </p:sp>
      <p:sp>
        <p:nvSpPr>
          <p:cNvPr id="3" name="Text 1"/>
          <p:cNvSpPr/>
          <p:nvPr/>
        </p:nvSpPr>
        <p:spPr>
          <a:xfrm>
            <a:off x="8997030" y="4297164"/>
            <a:ext cx="2562756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סוואנה</a:t>
            </a:r>
            <a:endParaRPr lang="he-IL" sz="1850" dirty="0"/>
          </a:p>
        </p:txBody>
      </p:sp>
      <p:sp>
        <p:nvSpPr>
          <p:cNvPr id="4" name="Text 2"/>
          <p:cNvSpPr/>
          <p:nvPr/>
        </p:nvSpPr>
        <p:spPr>
          <a:xfrm>
            <a:off x="8997030" y="4702274"/>
            <a:ext cx="2562756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מאפיינת את אפריקה, עם עצי שיטה ועשב גבוה זהוב</a:t>
            </a:r>
            <a:endParaRPr lang="he-IL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08656" y="2532757"/>
            <a:ext cx="2562756" cy="158392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208656" y="4297164"/>
            <a:ext cx="2562756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יערות מחטניים</a:t>
            </a:r>
            <a:endParaRPr lang="he-IL" sz="1850" dirty="0"/>
          </a:p>
        </p:txBody>
      </p:sp>
      <p:sp>
        <p:nvSpPr>
          <p:cNvPr id="7" name="Text 4"/>
          <p:cNvSpPr/>
          <p:nvPr/>
        </p:nvSpPr>
        <p:spPr>
          <a:xfrm>
            <a:off x="6208656" y="4702274"/>
            <a:ext cx="2562756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נפוצים בקנדה ורוסיה, עם עצי אשוח וצמחייה צפונית</a:t>
            </a:r>
            <a:endParaRPr lang="he-IL" sz="14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282" y="2532757"/>
            <a:ext cx="2562756" cy="158392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420282" y="4297164"/>
            <a:ext cx="2562756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מדבריות</a:t>
            </a:r>
            <a:endParaRPr lang="he-IL" sz="1850" dirty="0"/>
          </a:p>
        </p:txBody>
      </p:sp>
      <p:sp>
        <p:nvSpPr>
          <p:cNvPr id="10" name="Text 6"/>
          <p:cNvSpPr/>
          <p:nvPr/>
        </p:nvSpPr>
        <p:spPr>
          <a:xfrm>
            <a:off x="3420282" y="4702274"/>
            <a:ext cx="2562756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אופייניות למזרח התיכון וצפון אפריקה, עם דיונות חול</a:t>
            </a:r>
            <a:endParaRPr lang="he-IL" sz="14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08" y="2532757"/>
            <a:ext cx="2562756" cy="158392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31908" y="4297164"/>
            <a:ext cx="2562756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ים טרופי</a:t>
            </a:r>
            <a:endParaRPr lang="he-IL" sz="1850" dirty="0"/>
          </a:p>
        </p:txBody>
      </p:sp>
      <p:sp>
        <p:nvSpPr>
          <p:cNvPr id="13" name="Text 8"/>
          <p:cNvSpPr/>
          <p:nvPr/>
        </p:nvSpPr>
        <p:spPr>
          <a:xfrm>
            <a:off x="631908" y="4702274"/>
            <a:ext cx="2562756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מאפיין את הקריביים ותאילנד, עם מים טורקיז וחופים לבנים</a:t>
            </a:r>
            <a:endParaRPr lang="he-IL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861964"/>
            <a:ext cx="1092787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מצפן וצל</a:t>
            </a:r>
            <a:endParaRPr lang="he-IL" sz="3700" dirty="0"/>
          </a:p>
        </p:txBody>
      </p:sp>
      <p:sp>
        <p:nvSpPr>
          <p:cNvPr id="3" name="Text 1"/>
          <p:cNvSpPr/>
          <p:nvPr/>
        </p:nvSpPr>
        <p:spPr>
          <a:xfrm>
            <a:off x="631908" y="1886124"/>
            <a:ext cx="524367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מיקום השמש והצללים</a:t>
            </a:r>
            <a:endParaRPr lang="he-IL" sz="1850" dirty="0"/>
          </a:p>
        </p:txBody>
      </p:sp>
      <p:sp>
        <p:nvSpPr>
          <p:cNvPr id="4" name="Text 2"/>
          <p:cNvSpPr/>
          <p:nvPr/>
        </p:nvSpPr>
        <p:spPr>
          <a:xfrm>
            <a:off x="631908" y="2342455"/>
            <a:ext cx="5243679" cy="1345009"/>
          </a:xfrm>
          <a:prstGeom prst="rect">
            <a:avLst/>
          </a:prstGeom>
          <a:noFill/>
          <a:ln/>
        </p:spPr>
        <p:txBody>
          <a:bodyPr wrap="square" lIns="0" tIns="0" rIns="72219" bIns="0" rtlCol="0" anchor="t">
            <a:normAutofit/>
          </a:bodyPr>
          <a:lstStyle/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מיקום השמש בתמונה יכול לרמוז על כיוון וזמן</a:t>
            </a:r>
            <a:endParaRPr lang="he-IL" sz="1400" dirty="0"/>
          </a:p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צל ארוך בבוקר ואחה"צ, קצר בצהריים</a:t>
            </a:r>
            <a:endParaRPr lang="he-IL" sz="1400" dirty="0"/>
          </a:p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בחצי כדור צפוני, השמש נמצאת בדרום</a:t>
            </a:r>
            <a:endParaRPr lang="he-IL" sz="1400" dirty="0"/>
          </a:p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בחצי כדור דרומי, השמש נמצאת בצפון</a:t>
            </a:r>
            <a:endParaRPr lang="he-IL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22457" y="1887736"/>
            <a:ext cx="5243679" cy="349587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712873" y="5586710"/>
            <a:ext cx="585326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כיוון הצל מרמז על חצי כדור צפוני / דרומי</a:t>
            </a:r>
            <a:endParaRPr lang="he-IL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538181"/>
            <a:ext cx="10927878" cy="528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3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רמזים בכלי רכב</a:t>
            </a:r>
            <a:endParaRPr lang="he-IL" sz="3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7839" y="1314252"/>
            <a:ext cx="2411947" cy="14906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1908" y="1314252"/>
            <a:ext cx="8372762" cy="264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6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לוחיות רישוי</a:t>
            </a:r>
            <a:endParaRPr lang="he-IL" sz="1650" dirty="0"/>
          </a:p>
        </p:txBody>
      </p:sp>
      <p:sp>
        <p:nvSpPr>
          <p:cNvPr id="5" name="Text 2"/>
          <p:cNvSpPr/>
          <p:nvPr/>
        </p:nvSpPr>
        <p:spPr>
          <a:xfrm>
            <a:off x="631908" y="1664692"/>
            <a:ext cx="8372762" cy="243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6000"/>
              </a:lnSpc>
              <a:buNone/>
            </a:pPr>
            <a:r>
              <a:rPr lang="he-IL" altLang="en-US" sz="12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צבע, פורמט וסימנים ייחודיים למדינות שונות</a:t>
            </a:r>
            <a:endParaRPr lang="he-IL" sz="12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7839" y="3091259"/>
            <a:ext cx="2411947" cy="1490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31908" y="3091259"/>
            <a:ext cx="8372762" cy="264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6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כיוון נסיעה</a:t>
            </a:r>
            <a:endParaRPr lang="he-IL" sz="1650" dirty="0"/>
          </a:p>
        </p:txBody>
      </p:sp>
      <p:sp>
        <p:nvSpPr>
          <p:cNvPr id="8" name="Text 4"/>
          <p:cNvSpPr/>
          <p:nvPr/>
        </p:nvSpPr>
        <p:spPr>
          <a:xfrm>
            <a:off x="631908" y="3441700"/>
            <a:ext cx="8372762" cy="243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6000"/>
              </a:lnSpc>
              <a:buNone/>
            </a:pPr>
            <a:r>
              <a:rPr lang="he-IL" altLang="en-US" sz="12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נהיגה בצד שמאל: בריטניה, יפן, אוסטרליה, הודו ועוד</a:t>
            </a:r>
            <a:endParaRPr lang="he-IL" sz="12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7839" y="4868267"/>
            <a:ext cx="2411947" cy="149066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31908" y="4868267"/>
            <a:ext cx="8372762" cy="264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6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סוגי מכוניות</a:t>
            </a:r>
            <a:endParaRPr lang="he-IL" sz="1650" dirty="0"/>
          </a:p>
        </p:txBody>
      </p:sp>
      <p:sp>
        <p:nvSpPr>
          <p:cNvPr id="11" name="Text 6"/>
          <p:cNvSpPr/>
          <p:nvPr/>
        </p:nvSpPr>
        <p:spPr>
          <a:xfrm>
            <a:off x="631908" y="5218708"/>
            <a:ext cx="8372762" cy="243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6000"/>
              </a:lnSpc>
              <a:buNone/>
            </a:pPr>
            <a:r>
              <a:rPr lang="he-IL" altLang="en-US" sz="12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דגמים פופולריים בארצות שונות יכולים לרמז על המיקום</a:t>
            </a:r>
            <a:endParaRPr lang="he-IL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524965"/>
            <a:ext cx="10927878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9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מבנים מיוחדים</a:t>
            </a:r>
            <a:endParaRPr lang="he-IL" sz="1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908" y="951409"/>
            <a:ext cx="5346963" cy="534709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19173" y="939998"/>
            <a:ext cx="5346963" cy="928886"/>
          </a:xfrm>
          <a:prstGeom prst="rect">
            <a:avLst/>
          </a:prstGeom>
          <a:noFill/>
          <a:ln/>
        </p:spPr>
        <p:txBody>
          <a:bodyPr wrap="square" lIns="0" tIns="0" rIns="38366" bIns="0" rtlCol="0" anchor="t">
            <a:normAutofit/>
          </a:bodyPr>
          <a:lstStyle/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מגדל אייפל</a:t>
            </a:r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 = פריז, צרפת</a:t>
            </a:r>
            <a:endParaRPr lang="he-IL" sz="750" dirty="0"/>
          </a:p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בניינים מעוגלים</a:t>
            </a:r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 = דובאי, איחוד האמירויות</a:t>
            </a:r>
            <a:endParaRPr lang="he-IL" sz="750" dirty="0"/>
          </a:p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גגות רעפים אדומים</a:t>
            </a:r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 = טוסקנה, איטליה</a:t>
            </a:r>
            <a:endParaRPr lang="he-IL" sz="750" dirty="0"/>
          </a:p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פגודות</a:t>
            </a:r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 = יפן, סין, קוריאה</a:t>
            </a:r>
            <a:endParaRPr lang="he-IL" sz="750" dirty="0"/>
          </a:p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בתים צבעוניים צפופים</a:t>
            </a:r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 = סקנדינביה</a:t>
            </a:r>
            <a:endParaRPr lang="he-IL" sz="750" dirty="0"/>
          </a:p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גורדי שחקים צפופים</a:t>
            </a:r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 = הונג קונג, סינגפור</a:t>
            </a:r>
            <a:endParaRPr lang="he-IL" sz="750" dirty="0"/>
          </a:p>
          <a:p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בתי עץ כפריים</a:t>
            </a:r>
            <a:pPr rtl="1" algn="r" marL="152400" indent="-152400">
              <a:lnSpc>
                <a:spcPct val="102000"/>
              </a:lnSpc>
              <a:buSzPct val="100000"/>
              <a:buChar char="•"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 = אירופה המזרחית, רוסיה</a:t>
            </a:r>
            <a:endParaRPr lang="he-IL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10270" y="486214"/>
            <a:ext cx="9171155" cy="49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1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צילום הפוך?</a:t>
            </a:r>
            <a:endParaRPr lang="he-IL" sz="3100" dirty="0"/>
          </a:p>
        </p:txBody>
      </p:sp>
      <p:sp>
        <p:nvSpPr>
          <p:cNvPr id="3" name="Text 1"/>
          <p:cNvSpPr/>
          <p:nvPr/>
        </p:nvSpPr>
        <p:spPr>
          <a:xfrm>
            <a:off x="900685" y="1252339"/>
            <a:ext cx="9780740" cy="242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1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אם יש לכם תמונה – נסו לחפש אותה הפוך</a:t>
            </a:r>
            <a:endParaRPr lang="he-IL" sz="11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0270" y="1835646"/>
            <a:ext cx="4400738" cy="440084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285946" y="1835646"/>
            <a:ext cx="340907" cy="340916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778356" y="1887637"/>
            <a:ext cx="3908327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Google Reverse Image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6778356" y="2288282"/>
            <a:ext cx="3908327" cy="242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1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גרירת תמונה לחיפוש גוגל מאפשרת לאתר תמונות דומות</a:t>
            </a:r>
            <a:endParaRPr lang="he-IL" sz="1150" dirty="0"/>
          </a:p>
        </p:txBody>
      </p:sp>
      <p:sp>
        <p:nvSpPr>
          <p:cNvPr id="8" name="Shape 5"/>
          <p:cNvSpPr/>
          <p:nvPr/>
        </p:nvSpPr>
        <p:spPr>
          <a:xfrm>
            <a:off x="6285946" y="2833688"/>
            <a:ext cx="340907" cy="340916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778356" y="2885678"/>
            <a:ext cx="3908327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TinEye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778356" y="3286323"/>
            <a:ext cx="3908327" cy="242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1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מנוע חיפוש מיוחד לתמונות שמוצא את המקור המדויק</a:t>
            </a:r>
            <a:endParaRPr lang="he-IL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1375" y="0"/>
            <a:ext cx="320032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579899"/>
            <a:ext cx="7879954" cy="566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5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שילוב GPT בתהליך</a:t>
            </a:r>
            <a:endParaRPr lang="he-IL" sz="35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661" y="1352451"/>
            <a:ext cx="430202" cy="4302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908" y="1987649"/>
            <a:ext cx="7879954" cy="282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ניתוח תיאור מקום</a:t>
            </a:r>
            <a:endParaRPr lang="he-IL" sz="1750" dirty="0"/>
          </a:p>
        </p:txBody>
      </p:sp>
      <p:sp>
        <p:nvSpPr>
          <p:cNvPr id="6" name="Text 2"/>
          <p:cNvSpPr/>
          <p:nvPr/>
        </p:nvSpPr>
        <p:spPr>
          <a:xfrm>
            <a:off x="631908" y="2368947"/>
            <a:ext cx="7879954" cy="268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30000"/>
              </a:lnSpc>
              <a:buNone/>
            </a:pPr>
            <a:r>
              <a:rPr lang="he-IL" altLang="en-US" sz="13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GPT יכול לנתח תיאור מילולי של תמונה ולהציע היכן היא צולמה</a:t>
            </a:r>
            <a:endParaRPr lang="he-IL" sz="13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1661" y="2965748"/>
            <a:ext cx="430202" cy="4302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31908" y="3600946"/>
            <a:ext cx="7879954" cy="282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הצעת אזורים אפשריים</a:t>
            </a:r>
            <a:endParaRPr lang="he-IL" sz="1750" dirty="0"/>
          </a:p>
        </p:txBody>
      </p:sp>
      <p:sp>
        <p:nvSpPr>
          <p:cNvPr id="9" name="Text 4"/>
          <p:cNvSpPr/>
          <p:nvPr/>
        </p:nvSpPr>
        <p:spPr>
          <a:xfrm>
            <a:off x="631908" y="3982244"/>
            <a:ext cx="7879954" cy="268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he-IL" altLang="en-US" sz="13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המודל יכול להציע מספר מיקומים אפשריים בהתבסס על הרמזים</a:t>
            </a:r>
            <a:endParaRPr lang="he-IL" sz="13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81661" y="4579045"/>
            <a:ext cx="430202" cy="43021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31908" y="5214243"/>
            <a:ext cx="7879954" cy="282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7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שילוב ידע</a:t>
            </a:r>
            <a:endParaRPr lang="he-IL" sz="1750" dirty="0"/>
          </a:p>
        </p:txBody>
      </p:sp>
      <p:sp>
        <p:nvSpPr>
          <p:cNvPr id="12" name="Text 6"/>
          <p:cNvSpPr/>
          <p:nvPr/>
        </p:nvSpPr>
        <p:spPr>
          <a:xfrm>
            <a:off x="631908" y="5595541"/>
            <a:ext cx="7879954" cy="268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he-IL" altLang="en-US" sz="13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שילוב בין ידע חזותי ועובדות גיאוגרפיות, היסטוריות ותרבותיות</a:t>
            </a:r>
            <a:endParaRPr lang="he-IL" sz="1350" dirty="0"/>
          </a:p>
        </p:txBody>
      </p:sp>
      <p:sp>
        <p:nvSpPr>
          <p:cNvPr id="13" name="Text 7"/>
          <p:cNvSpPr/>
          <p:nvPr/>
        </p:nvSpPr>
        <p:spPr>
          <a:xfrm>
            <a:off x="22324" y="6048772"/>
            <a:ext cx="8489539" cy="2687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30000"/>
              </a:lnSpc>
              <a:buNone/>
            </a:pPr>
            <a:r>
              <a:rPr lang="he-IL" altLang="en-US" sz="13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GPT יכול להיות עוזר מעולה, אבל תמיד צריך לאמת את המידע!</a:t>
            </a:r>
            <a:endParaRPr lang="he-IL" sz="13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32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3679832" y="1233240"/>
            <a:ext cx="7879954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סיכום מעבדות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11379312" y="2055912"/>
            <a:ext cx="180474" cy="1083270"/>
          </a:xfrm>
          <a:prstGeom prst="roundRect">
            <a:avLst>
              <a:gd name="adj" fmla="val 50000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3679832" y="2236391"/>
            <a:ext cx="7519006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ניתוח מקום בתמונה עם GPT</a:t>
            </a:r>
            <a:endParaRPr lang="he-IL" sz="1850" dirty="0"/>
          </a:p>
        </p:txBody>
      </p:sp>
      <p:sp>
        <p:nvSpPr>
          <p:cNvPr id="6" name="Text 3"/>
          <p:cNvSpPr/>
          <p:nvPr/>
        </p:nvSpPr>
        <p:spPr>
          <a:xfrm>
            <a:off x="3679832" y="2641501"/>
            <a:ext cx="7519006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לתאר לבינה המלאכותית את כל הפרטים שניתן לראות בתמונה ולבקש הערכה לגבי המיקום</a:t>
            </a:r>
            <a:endParaRPr lang="he-IL" sz="1400" dirty="0"/>
          </a:p>
        </p:txBody>
      </p:sp>
      <p:sp>
        <p:nvSpPr>
          <p:cNvPr id="7" name="Shape 4"/>
          <p:cNvSpPr/>
          <p:nvPr/>
        </p:nvSpPr>
        <p:spPr>
          <a:xfrm>
            <a:off x="11108551" y="3319661"/>
            <a:ext cx="180474" cy="1083270"/>
          </a:xfrm>
          <a:prstGeom prst="roundRect">
            <a:avLst>
              <a:gd name="adj" fmla="val 50000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679832" y="3500140"/>
            <a:ext cx="724824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תרגול OpenGuessr</a:t>
            </a:r>
            <a:endParaRPr lang="he-IL" sz="1850" dirty="0"/>
          </a:p>
        </p:txBody>
      </p:sp>
      <p:sp>
        <p:nvSpPr>
          <p:cNvPr id="9" name="Text 6"/>
          <p:cNvSpPr/>
          <p:nvPr/>
        </p:nvSpPr>
        <p:spPr>
          <a:xfrm>
            <a:off x="3679832" y="3905250"/>
            <a:ext cx="724824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התנסות מעשית בזיהוי מקומות מתוך תמונות רחוב ואימון היכולת החקירתית</a:t>
            </a:r>
            <a:endParaRPr lang="he-IL" sz="1400" dirty="0"/>
          </a:p>
        </p:txBody>
      </p:sp>
      <p:sp>
        <p:nvSpPr>
          <p:cNvPr id="10" name="Shape 7"/>
          <p:cNvSpPr/>
          <p:nvPr/>
        </p:nvSpPr>
        <p:spPr>
          <a:xfrm>
            <a:off x="10837691" y="4583410"/>
            <a:ext cx="180474" cy="1083270"/>
          </a:xfrm>
          <a:prstGeom prst="roundRect">
            <a:avLst>
              <a:gd name="adj" fmla="val 50000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679832" y="4763889"/>
            <a:ext cx="697738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שימוש ב־Google Earth להשוואה ודיוק</a:t>
            </a:r>
            <a:endParaRPr lang="he-IL" sz="1850" dirty="0"/>
          </a:p>
        </p:txBody>
      </p:sp>
      <p:sp>
        <p:nvSpPr>
          <p:cNvPr id="12" name="Text 9"/>
          <p:cNvSpPr/>
          <p:nvPr/>
        </p:nvSpPr>
        <p:spPr>
          <a:xfrm>
            <a:off x="3679832" y="5168999"/>
            <a:ext cx="697738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אימות ההשערות באמצעות חיפוש וסיור וירטואלי בנקודות החשודות</a:t>
            </a:r>
            <a:endParaRPr lang="he-IL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861964"/>
            <a:ext cx="1092787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אתגר סיום</a:t>
            </a:r>
            <a:endParaRPr lang="he-IL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908" y="1887736"/>
            <a:ext cx="5243679" cy="34958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2324" y="5586710"/>
            <a:ext cx="585326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קבלו 2 תמונות – נתחו אותן בקבוצות</a:t>
            </a:r>
            <a:endParaRPr lang="he-IL" sz="1400" dirty="0"/>
          </a:p>
        </p:txBody>
      </p:sp>
      <p:sp>
        <p:nvSpPr>
          <p:cNvPr id="5" name="Text 2"/>
          <p:cNvSpPr/>
          <p:nvPr/>
        </p:nvSpPr>
        <p:spPr>
          <a:xfrm>
            <a:off x="6322457" y="1886124"/>
            <a:ext cx="5243679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משימת חקירה:</a:t>
            </a:r>
            <a:endParaRPr lang="he-IL" sz="1850" dirty="0"/>
          </a:p>
        </p:txBody>
      </p:sp>
      <p:sp>
        <p:nvSpPr>
          <p:cNvPr id="6" name="Text 3"/>
          <p:cNvSpPr/>
          <p:nvPr/>
        </p:nvSpPr>
        <p:spPr>
          <a:xfrm>
            <a:off x="6322457" y="2342455"/>
            <a:ext cx="5243679" cy="1697038"/>
          </a:xfrm>
          <a:prstGeom prst="rect">
            <a:avLst/>
          </a:prstGeom>
          <a:noFill/>
          <a:ln/>
        </p:spPr>
        <p:txBody>
          <a:bodyPr wrap="square" lIns="0" tIns="0" rIns="72219" bIns="0" rtlCol="0" anchor="t">
            <a:normAutofit/>
          </a:bodyPr>
          <a:lstStyle/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איפה זה?</a:t>
            </a:r>
            <a:endParaRPr lang="he-IL" sz="1400" dirty="0"/>
          </a:p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איך הגעתם למסקנה?</a:t>
            </a:r>
            <a:endParaRPr lang="he-IL" sz="1400" dirty="0"/>
          </a:p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מה היו הרמזים המכריעים?</a:t>
            </a:r>
            <a:endParaRPr lang="he-IL" sz="1400" dirty="0"/>
          </a:p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אילו כלים השתמשתם בהם?</a:t>
            </a:r>
            <a:endParaRPr lang="he-IL" sz="1400" dirty="0"/>
          </a:p>
          <a:p>
            <a:pPr rtl="1" algn="r" marL="284480" indent="-284480">
              <a:lnSpc>
                <a:spcPct val="133000"/>
              </a:lnSpc>
              <a:buSzPct val="100000"/>
              <a:buChar char="•"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כמה זמן לקח לכם לפענח את המיקום?</a:t>
            </a:r>
            <a:endParaRPr lang="he-IL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0032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3679832" y="1413719"/>
            <a:ext cx="7879954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טיפים לזיהוי מקום</a:t>
            </a:r>
            <a:endParaRPr lang="he-IL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7117" y="2236391"/>
            <a:ext cx="902670" cy="108327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679832" y="2416870"/>
            <a:ext cx="6796810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להתחיל מהכללי</a:t>
            </a:r>
            <a:endParaRPr lang="he-IL" sz="1850" dirty="0"/>
          </a:p>
        </p:txBody>
      </p:sp>
      <p:sp>
        <p:nvSpPr>
          <p:cNvPr id="6" name="Text 2"/>
          <p:cNvSpPr/>
          <p:nvPr/>
        </p:nvSpPr>
        <p:spPr>
          <a:xfrm>
            <a:off x="3679832" y="2821980"/>
            <a:ext cx="679681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היבשת או האזור הכללי לפי מאפיינים בולטים</a:t>
            </a:r>
            <a:endParaRPr lang="he-IL" sz="14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7117" y="3319661"/>
            <a:ext cx="902670" cy="108327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679832" y="3500140"/>
            <a:ext cx="6796810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לצמצם לפי פרטים</a:t>
            </a:r>
            <a:endParaRPr lang="he-IL" sz="1850" dirty="0"/>
          </a:p>
        </p:txBody>
      </p:sp>
      <p:sp>
        <p:nvSpPr>
          <p:cNvPr id="9" name="Text 4"/>
          <p:cNvSpPr/>
          <p:nvPr/>
        </p:nvSpPr>
        <p:spPr>
          <a:xfrm>
            <a:off x="3679832" y="3905250"/>
            <a:ext cx="679681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מיקוד החיפוש לפי שפה, נוף, ארכיטקטורה ופרטים ייחודיים</a:t>
            </a:r>
            <a:endParaRPr lang="he-IL" sz="14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7117" y="4402931"/>
            <a:ext cx="902670" cy="108327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679832" y="4583410"/>
            <a:ext cx="6796810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לשלב בין כלים</a:t>
            </a:r>
            <a:endParaRPr lang="he-IL" sz="1850" dirty="0"/>
          </a:p>
        </p:txBody>
      </p:sp>
      <p:sp>
        <p:nvSpPr>
          <p:cNvPr id="12" name="Text 6"/>
          <p:cNvSpPr/>
          <p:nvPr/>
        </p:nvSpPr>
        <p:spPr>
          <a:xfrm>
            <a:off x="3679832" y="4988520"/>
            <a:ext cx="6796810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שימוש במספר כלים במקביל לאימות ודיוק המיקום המשוער</a:t>
            </a:r>
            <a:endParaRPr lang="he-IL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524965"/>
            <a:ext cx="10927878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9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מה למדנו היום</a:t>
            </a:r>
            <a:endParaRPr lang="he-IL" sz="1950" dirty="0"/>
          </a:p>
        </p:txBody>
      </p:sp>
      <p:sp>
        <p:nvSpPr>
          <p:cNvPr id="3" name="Shape 1"/>
          <p:cNvSpPr/>
          <p:nvPr/>
        </p:nvSpPr>
        <p:spPr>
          <a:xfrm>
            <a:off x="5763076" y="951409"/>
            <a:ext cx="215795" cy="215801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31908" y="984349"/>
            <a:ext cx="5080270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9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כלים לזיהוי מיקום מתמונה</a:t>
            </a:r>
            <a:endParaRPr lang="he-IL" sz="950" dirty="0"/>
          </a:p>
        </p:txBody>
      </p:sp>
      <p:sp>
        <p:nvSpPr>
          <p:cNvPr id="5" name="Text 3"/>
          <p:cNvSpPr/>
          <p:nvPr/>
        </p:nvSpPr>
        <p:spPr>
          <a:xfrm>
            <a:off x="631908" y="1193006"/>
            <a:ext cx="5080270" cy="117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2000"/>
              </a:lnSpc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Google Earth, Maps, OpenGuessr ואפליקציות נוספות</a:t>
            </a:r>
            <a:endParaRPr lang="he-IL" sz="750" dirty="0"/>
          </a:p>
        </p:txBody>
      </p:sp>
      <p:sp>
        <p:nvSpPr>
          <p:cNvPr id="6" name="Shape 4"/>
          <p:cNvSpPr/>
          <p:nvPr/>
        </p:nvSpPr>
        <p:spPr>
          <a:xfrm>
            <a:off x="5763076" y="1412379"/>
            <a:ext cx="215795" cy="215801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31908" y="1445320"/>
            <a:ext cx="5080270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9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שימוש ב־AI כמסייע</a:t>
            </a:r>
            <a:endParaRPr lang="he-IL" sz="950" dirty="0"/>
          </a:p>
        </p:txBody>
      </p:sp>
      <p:sp>
        <p:nvSpPr>
          <p:cNvPr id="8" name="Text 6"/>
          <p:cNvSpPr/>
          <p:nvPr/>
        </p:nvSpPr>
        <p:spPr>
          <a:xfrm>
            <a:off x="631908" y="1653977"/>
            <a:ext cx="5080270" cy="117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2000"/>
              </a:lnSpc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אינטגרציה של בינה מלאכותית בתהליך החקירה הגיאוגרפית</a:t>
            </a:r>
            <a:endParaRPr lang="he-IL" sz="750" dirty="0"/>
          </a:p>
        </p:txBody>
      </p:sp>
      <p:sp>
        <p:nvSpPr>
          <p:cNvPr id="9" name="Shape 7"/>
          <p:cNvSpPr/>
          <p:nvPr/>
        </p:nvSpPr>
        <p:spPr>
          <a:xfrm>
            <a:off x="5763076" y="1873349"/>
            <a:ext cx="215795" cy="215801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1908" y="1906290"/>
            <a:ext cx="5080270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9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אימון עין חקירתית</a:t>
            </a:r>
            <a:endParaRPr lang="he-IL" sz="950" dirty="0"/>
          </a:p>
        </p:txBody>
      </p:sp>
      <p:sp>
        <p:nvSpPr>
          <p:cNvPr id="11" name="Text 9"/>
          <p:cNvSpPr/>
          <p:nvPr/>
        </p:nvSpPr>
        <p:spPr>
          <a:xfrm>
            <a:off x="631908" y="2114947"/>
            <a:ext cx="5080270" cy="117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2000"/>
              </a:lnSpc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כיצד OpenGuessr מאמן אותנו לזהות פרטים חשובים וקריטיים</a:t>
            </a:r>
            <a:endParaRPr lang="he-IL" sz="75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9173" y="951409"/>
            <a:ext cx="5346963" cy="534709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1081138"/>
            <a:ext cx="10927878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למי זה רלוונטי?</a:t>
            </a:r>
            <a:endParaRPr lang="he-IL" sz="3700" dirty="0"/>
          </a:p>
        </p:txBody>
      </p:sp>
      <p:sp>
        <p:nvSpPr>
          <p:cNvPr id="3" name="Text 1"/>
          <p:cNvSpPr/>
          <p:nvPr/>
        </p:nvSpPr>
        <p:spPr>
          <a:xfrm>
            <a:off x="8278903" y="2535535"/>
            <a:ext cx="328088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חוקרים</a:t>
            </a:r>
            <a:endParaRPr lang="he-IL" sz="1850" dirty="0"/>
          </a:p>
        </p:txBody>
      </p:sp>
      <p:sp>
        <p:nvSpPr>
          <p:cNvPr id="4" name="Text 2"/>
          <p:cNvSpPr/>
          <p:nvPr/>
        </p:nvSpPr>
        <p:spPr>
          <a:xfrm>
            <a:off x="8278903" y="2940645"/>
            <a:ext cx="328088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פענוח תעלומות ואימות מידע חזותי בחקירות</a:t>
            </a:r>
            <a:endParaRPr lang="he-IL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3454" y="1994098"/>
            <a:ext cx="3824688" cy="3824784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07189" y="2824807"/>
            <a:ext cx="270067" cy="27007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31908" y="2391073"/>
            <a:ext cx="328078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עיתונאים</a:t>
            </a:r>
            <a:endParaRPr lang="he-IL" sz="1850" dirty="0"/>
          </a:p>
        </p:txBody>
      </p:sp>
      <p:sp>
        <p:nvSpPr>
          <p:cNvPr id="8" name="Text 4"/>
          <p:cNvSpPr/>
          <p:nvPr/>
        </p:nvSpPr>
        <p:spPr>
          <a:xfrm>
            <a:off x="631908" y="2796183"/>
            <a:ext cx="3280784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אימות מקורות צילום ומיקום אירועים בסיקור חדשותי</a:t>
            </a:r>
            <a:endParaRPr lang="he-IL" sz="14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454" y="1994098"/>
            <a:ext cx="3824688" cy="3824784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14142" y="2824807"/>
            <a:ext cx="270067" cy="27007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31908" y="4438848"/>
            <a:ext cx="328078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מגיני סייבר</a:t>
            </a:r>
            <a:endParaRPr lang="he-IL" sz="1850" dirty="0"/>
          </a:p>
        </p:txBody>
      </p:sp>
      <p:sp>
        <p:nvSpPr>
          <p:cNvPr id="12" name="Text 6"/>
          <p:cNvSpPr/>
          <p:nvPr/>
        </p:nvSpPr>
        <p:spPr>
          <a:xfrm>
            <a:off x="631908" y="4843959"/>
            <a:ext cx="3280784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זיהוי מקורות איום ופענוח רמזים חזותיים בתחום האבטחה</a:t>
            </a:r>
            <a:endParaRPr lang="he-IL" sz="14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3454" y="1994098"/>
            <a:ext cx="3824688" cy="3824784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14142" y="4717901"/>
            <a:ext cx="270067" cy="270073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278903" y="4583311"/>
            <a:ext cx="3280884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8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תלמידים וסטודנטים</a:t>
            </a:r>
            <a:endParaRPr lang="he-IL" sz="1850" dirty="0"/>
          </a:p>
        </p:txBody>
      </p:sp>
      <p:sp>
        <p:nvSpPr>
          <p:cNvPr id="16" name="Text 8"/>
          <p:cNvSpPr/>
          <p:nvPr/>
        </p:nvSpPr>
        <p:spPr>
          <a:xfrm>
            <a:off x="8278903" y="4988421"/>
            <a:ext cx="3280884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פיתוח חשיבה ביקורתית ומיומנויות ניתוח מידע</a:t>
            </a:r>
            <a:endParaRPr lang="he-IL" sz="14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83454" y="1994098"/>
            <a:ext cx="3824688" cy="3824784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07189" y="4717901"/>
            <a:ext cx="270067" cy="27007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1375" y="0"/>
            <a:ext cx="320032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1133724"/>
            <a:ext cx="7879954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בונוס: אתרי תרגול</a:t>
            </a:r>
            <a:endParaRPr lang="he-IL" sz="3700" dirty="0"/>
          </a:p>
        </p:txBody>
      </p:sp>
      <p:sp>
        <p:nvSpPr>
          <p:cNvPr id="4" name="Shape 1"/>
          <p:cNvSpPr/>
          <p:nvPr/>
        </p:nvSpPr>
        <p:spPr>
          <a:xfrm>
            <a:off x="631908" y="1956395"/>
            <a:ext cx="3849690" cy="1464866"/>
          </a:xfrm>
          <a:prstGeom prst="roundRect">
            <a:avLst>
              <a:gd name="adj" fmla="val 18488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18733" y="2143224"/>
            <a:ext cx="3476042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OpenGuessr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18733" y="2548334"/>
            <a:ext cx="3476042" cy="686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00" b="1" u="sng" dirty="0">
                <a:solidFill>
                  <a:srgbClr val="359DDF"/>
                </a:solidFill>
                <a:latin typeface="Montserrat Bold" pitchFamily="34" charset="0"/>
                <a:ea typeface="Montserrat Bold" pitchFamily="34" charset="-122"/>
                <a:cs typeface="Montserrat Bold" pitchFamily="34" charset="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openguessr.com</a:t>
            </a:r>
            <a:endParaRPr lang="en-US" sz="1400" dirty="0"/>
          </a:p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אתר חינמי לתרגול זיהוי מקומות בסגנון משחק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662073" y="1956395"/>
            <a:ext cx="3849790" cy="1464866"/>
          </a:xfrm>
          <a:prstGeom prst="roundRect">
            <a:avLst>
              <a:gd name="adj" fmla="val 18488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848897" y="2143224"/>
            <a:ext cx="3476141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Google Earth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848897" y="2548334"/>
            <a:ext cx="3476141" cy="686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00" b="1" u="sng" dirty="0">
                <a:solidFill>
                  <a:srgbClr val="359DDF"/>
                </a:solidFill>
                <a:latin typeface="Montserrat Bold" pitchFamily="34" charset="0"/>
                <a:ea typeface="Montserrat Bold" pitchFamily="34" charset="-122"/>
                <a:cs typeface="Montserrat Bold" pitchFamily="34" charset="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earth.google.com</a:t>
            </a:r>
            <a:endParaRPr lang="en-US" sz="1400" dirty="0"/>
          </a:p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כלי מתקדם לצפייה תלת-ממדית בכדור הארץ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31908" y="3601740"/>
            <a:ext cx="7879954" cy="1464866"/>
          </a:xfrm>
          <a:prstGeom prst="roundRect">
            <a:avLst>
              <a:gd name="adj" fmla="val 18488"/>
            </a:avLst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18733" y="3788569"/>
            <a:ext cx="7506306" cy="296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Google Maps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18733" y="4193679"/>
            <a:ext cx="7506306" cy="686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00" b="1" u="sng" dirty="0">
                <a:solidFill>
                  <a:srgbClr val="359DDF"/>
                </a:solidFill>
                <a:latin typeface="Montserrat Bold" pitchFamily="34" charset="0"/>
                <a:ea typeface="Montserrat Bold" pitchFamily="34" charset="-122"/>
                <a:cs typeface="Montserrat Bold" pitchFamily="34" charset="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maps.google.com</a:t>
            </a:r>
            <a:endParaRPr lang="en-US" sz="1400" dirty="0"/>
          </a:p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שירות מיפוי הכולל מבט רחוב ותכונות נוספות</a:t>
            </a:r>
            <a:endParaRPr lang="en-US" sz="1400" dirty="0"/>
          </a:p>
        </p:txBody>
      </p:sp>
      <p:pic>
        <p:nvPicPr>
          <p:cNvPr id="13" name="Image 1" descr="preencoded.png">
            <a:hlinkClick r:id="rId6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375" y="5269706"/>
            <a:ext cx="1824488" cy="49649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03794" y="2648199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תמונה לסיום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5203794" y="3470870"/>
            <a:ext cx="6355993" cy="780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33000"/>
              </a:lnSpc>
              <a:spcAft>
                <a:spcPts val="1550"/>
              </a:spcAft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אתם יודעים איפה זה?</a:t>
            </a:r>
            <a:endParaRPr lang="he-IL" sz="1400" dirty="0"/>
          </a:p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חפשו את הרמזים: סגנון הבנייה, סוג הצמחייה, השילוט, כיוון הנסיעה...</a:t>
            </a:r>
            <a:endParaRPr lang="he-IL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2110383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81930"/>
                </a:lnTo>
                <a:lnTo>
                  <a:pt x="95020" y="85250"/>
                </a:lnTo>
                <a:lnTo>
                  <a:pt x="90920" y="87600"/>
                </a:lnTo>
                <a:lnTo>
                  <a:pt x="88960" y="88480"/>
                </a:lnTo>
                <a:lnTo>
                  <a:pt x="88870" y="88670"/>
                </a:lnTo>
                <a:lnTo>
                  <a:pt x="83400" y="91210"/>
                </a:lnTo>
                <a:lnTo>
                  <a:pt x="76070" y="93950"/>
                </a:lnTo>
                <a:lnTo>
                  <a:pt x="69820" y="95700"/>
                </a:lnTo>
                <a:lnTo>
                  <a:pt x="63480" y="96970"/>
                </a:lnTo>
                <a:lnTo>
                  <a:pt x="57130" y="97750"/>
                </a:lnTo>
                <a:lnTo>
                  <a:pt x="50200" y="98050"/>
                </a:lnTo>
                <a:lnTo>
                  <a:pt x="44240" y="97850"/>
                </a:lnTo>
                <a:lnTo>
                  <a:pt x="38480" y="97270"/>
                </a:lnTo>
                <a:lnTo>
                  <a:pt x="32810" y="96290"/>
                </a:lnTo>
                <a:lnTo>
                  <a:pt x="25200" y="94340"/>
                </a:lnTo>
                <a:lnTo>
                  <a:pt x="19530" y="92380"/>
                </a:lnTo>
                <a:lnTo>
                  <a:pt x="13960" y="90040"/>
                </a:lnTo>
                <a:lnTo>
                  <a:pt x="7320" y="86620"/>
                </a:lnTo>
                <a:lnTo>
                  <a:pt x="290" y="82230"/>
                </a:lnTo>
                <a:lnTo>
                  <a:pt x="0" y="8193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2558771"/>
            <a:ext cx="10927878" cy="528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3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מה נעשה במעבדה?</a:t>
            </a:r>
            <a:endParaRPr lang="he-IL" sz="3300" dirty="0"/>
          </a:p>
        </p:txBody>
      </p:sp>
      <p:sp>
        <p:nvSpPr>
          <p:cNvPr id="4" name="Shape 1"/>
          <p:cNvSpPr/>
          <p:nvPr/>
        </p:nvSpPr>
        <p:spPr>
          <a:xfrm>
            <a:off x="6086323" y="3263305"/>
            <a:ext cx="19050" cy="3085108"/>
          </a:xfrm>
          <a:prstGeom prst="roundRect">
            <a:avLst>
              <a:gd name="adj" fmla="val 49999"/>
            </a:avLst>
          </a:prstGeom>
          <a:solidFill>
            <a:srgbClr val="BACFDD"/>
          </a:solidFill>
          <a:ln/>
        </p:spPr>
      </p:sp>
      <p:sp>
        <p:nvSpPr>
          <p:cNvPr id="5" name="Shape 2"/>
          <p:cNvSpPr/>
          <p:nvPr/>
        </p:nvSpPr>
        <p:spPr>
          <a:xfrm>
            <a:off x="6257669" y="3434655"/>
            <a:ext cx="482389" cy="19050"/>
          </a:xfrm>
          <a:prstGeom prst="roundRect">
            <a:avLst>
              <a:gd name="adj" fmla="val 49999"/>
            </a:avLst>
          </a:prstGeom>
          <a:solidFill>
            <a:srgbClr val="BACFDD"/>
          </a:solidFill>
          <a:ln/>
        </p:spPr>
      </p:sp>
      <p:sp>
        <p:nvSpPr>
          <p:cNvPr id="6" name="Shape 3"/>
          <p:cNvSpPr/>
          <p:nvPr/>
        </p:nvSpPr>
        <p:spPr>
          <a:xfrm>
            <a:off x="5914976" y="3263305"/>
            <a:ext cx="361743" cy="36175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68900" y="3285530"/>
            <a:ext cx="253894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1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6899797" y="3318570"/>
            <a:ext cx="4659990" cy="264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6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נתחיל עם OpenGuessr</a:t>
            </a:r>
            <a:endParaRPr lang="he-IL" sz="1650" dirty="0"/>
          </a:p>
        </p:txBody>
      </p:sp>
      <p:sp>
        <p:nvSpPr>
          <p:cNvPr id="9" name="Text 6"/>
          <p:cNvSpPr/>
          <p:nvPr/>
        </p:nvSpPr>
        <p:spPr>
          <a:xfrm>
            <a:off x="6899797" y="3669010"/>
            <a:ext cx="4659990" cy="243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6000"/>
              </a:lnSpc>
              <a:buNone/>
            </a:pPr>
            <a:r>
              <a:rPr lang="he-IL" altLang="en-US" sz="12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סיבוב היכרות עם הכלי ותרגול זיהוי מיקומים אקראיים</a:t>
            </a:r>
            <a:endParaRPr lang="he-IL" sz="1250" dirty="0"/>
          </a:p>
        </p:txBody>
      </p:sp>
      <p:sp>
        <p:nvSpPr>
          <p:cNvPr id="10" name="Shape 7"/>
          <p:cNvSpPr/>
          <p:nvPr/>
        </p:nvSpPr>
        <p:spPr>
          <a:xfrm>
            <a:off x="5451636" y="4364137"/>
            <a:ext cx="482389" cy="19050"/>
          </a:xfrm>
          <a:prstGeom prst="roundRect">
            <a:avLst>
              <a:gd name="adj" fmla="val 49999"/>
            </a:avLst>
          </a:prstGeom>
          <a:solidFill>
            <a:srgbClr val="BACFDD"/>
          </a:solidFill>
          <a:ln/>
        </p:spPr>
      </p:sp>
      <p:sp>
        <p:nvSpPr>
          <p:cNvPr id="11" name="Shape 8"/>
          <p:cNvSpPr/>
          <p:nvPr/>
        </p:nvSpPr>
        <p:spPr>
          <a:xfrm>
            <a:off x="5914976" y="4192786"/>
            <a:ext cx="361743" cy="36175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968900" y="4215011"/>
            <a:ext cx="253894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2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631908" y="4248051"/>
            <a:ext cx="4659990" cy="264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6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נעבור לניתוח תמונה עם GPT</a:t>
            </a:r>
            <a:endParaRPr lang="he-IL" sz="1650" dirty="0"/>
          </a:p>
        </p:txBody>
      </p:sp>
      <p:sp>
        <p:nvSpPr>
          <p:cNvPr id="14" name="Text 11"/>
          <p:cNvSpPr/>
          <p:nvPr/>
        </p:nvSpPr>
        <p:spPr>
          <a:xfrm>
            <a:off x="631908" y="4598491"/>
            <a:ext cx="4659990" cy="243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6000"/>
              </a:lnSpc>
              <a:buNone/>
            </a:pPr>
            <a:r>
              <a:rPr lang="he-IL" altLang="en-US" sz="12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נתאר תמונה בפירוט ונבקש מ-GPT לנתח את המיקום האפשרי</a:t>
            </a:r>
            <a:endParaRPr lang="he-IL" sz="1250" dirty="0"/>
          </a:p>
        </p:txBody>
      </p:sp>
      <p:sp>
        <p:nvSpPr>
          <p:cNvPr id="15" name="Shape 12"/>
          <p:cNvSpPr/>
          <p:nvPr/>
        </p:nvSpPr>
        <p:spPr>
          <a:xfrm>
            <a:off x="6257669" y="5178127"/>
            <a:ext cx="482389" cy="19050"/>
          </a:xfrm>
          <a:prstGeom prst="roundRect">
            <a:avLst>
              <a:gd name="adj" fmla="val 49999"/>
            </a:avLst>
          </a:prstGeom>
          <a:solidFill>
            <a:srgbClr val="BACFDD"/>
          </a:solidFill>
          <a:ln/>
        </p:spPr>
      </p:sp>
      <p:sp>
        <p:nvSpPr>
          <p:cNvPr id="16" name="Shape 13"/>
          <p:cNvSpPr/>
          <p:nvPr/>
        </p:nvSpPr>
        <p:spPr>
          <a:xfrm>
            <a:off x="5914976" y="5006777"/>
            <a:ext cx="361743" cy="361752"/>
          </a:xfrm>
          <a:prstGeom prst="ellipse">
            <a:avLst/>
          </a:prstGeom>
          <a:solidFill>
            <a:srgbClr val="D4E9F7"/>
          </a:solidFill>
          <a:ln w="6350">
            <a:solidFill>
              <a:srgbClr val="BACFD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968900" y="5029002"/>
            <a:ext cx="253894" cy="3173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0"/>
              </a:rPr>
              <a:t>3</a:t>
            </a:r>
            <a:endParaRPr lang="en-US" sz="1950" dirty="0"/>
          </a:p>
        </p:txBody>
      </p:sp>
      <p:sp>
        <p:nvSpPr>
          <p:cNvPr id="18" name="Text 15"/>
          <p:cNvSpPr/>
          <p:nvPr/>
        </p:nvSpPr>
        <p:spPr>
          <a:xfrm>
            <a:off x="6899797" y="5062041"/>
            <a:ext cx="4659990" cy="264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650" b="1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נחתום עם איתור מדויק ב־Google Earth</a:t>
            </a:r>
            <a:endParaRPr lang="he-IL" sz="1650" dirty="0"/>
          </a:p>
        </p:txBody>
      </p:sp>
      <p:sp>
        <p:nvSpPr>
          <p:cNvPr id="19" name="Text 16"/>
          <p:cNvSpPr/>
          <p:nvPr/>
        </p:nvSpPr>
        <p:spPr>
          <a:xfrm>
            <a:off x="6899797" y="5412482"/>
            <a:ext cx="4659990" cy="243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26000"/>
              </a:lnSpc>
              <a:buNone/>
            </a:pPr>
            <a:r>
              <a:rPr lang="he-IL" altLang="en-US" sz="12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נאמת את ההשערות באמצעות חיפוש יסודי ב-Google Earth</a:t>
            </a:r>
            <a:endParaRPr lang="he-IL" sz="12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31908" y="2503736"/>
            <a:ext cx="6355993" cy="593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370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מוכנים לצאת לחקירה?</a:t>
            </a:r>
            <a:endParaRPr lang="he-IL" sz="3700" dirty="0"/>
          </a:p>
        </p:txBody>
      </p:sp>
      <p:sp>
        <p:nvSpPr>
          <p:cNvPr id="4" name="Text 1"/>
          <p:cNvSpPr/>
          <p:nvPr/>
        </p:nvSpPr>
        <p:spPr>
          <a:xfrm>
            <a:off x="631908" y="3326408"/>
            <a:ext cx="6355993" cy="1069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33000"/>
              </a:lnSpc>
              <a:spcAft>
                <a:spcPts val="1550"/>
              </a:spcAft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זכרו: כל תמונה היא תעלומה, וכל חוקר טוב יודע מאיפה להתחיל!</a:t>
            </a:r>
            <a:endParaRPr lang="he-IL" sz="1400" dirty="0"/>
          </a:p>
          <a:p>
            <a:pPr rtl="1" algn="r" indent="0" marL="0">
              <a:lnSpc>
                <a:spcPct val="133000"/>
              </a:lnSpc>
              <a:buNone/>
            </a:pPr>
            <a:r>
              <a:rPr lang="he-IL" altLang="en-US" sz="140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הפעילו חשיבה ביקורתית, שימו לב לפרטים, ואל תהססו להשתמש בכל הכלים העומדים לרשותכם</a:t>
            </a:r>
            <a:endParaRPr lang="he-IL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1908" y="524965"/>
            <a:ext cx="10927878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19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סיכום</a:t>
            </a:r>
            <a:endParaRPr lang="he-IL" sz="1950" dirty="0"/>
          </a:p>
        </p:txBody>
      </p:sp>
      <p:sp>
        <p:nvSpPr>
          <p:cNvPr id="3" name="Text 1"/>
          <p:cNvSpPr/>
          <p:nvPr/>
        </p:nvSpPr>
        <p:spPr>
          <a:xfrm>
            <a:off x="631908" y="956419"/>
            <a:ext cx="5346963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9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מיפוי זה לא רק גיאוגרפיה</a:t>
            </a:r>
            <a:endParaRPr lang="he-IL" sz="950" dirty="0"/>
          </a:p>
        </p:txBody>
      </p:sp>
      <p:sp>
        <p:nvSpPr>
          <p:cNvPr id="4" name="Text 2"/>
          <p:cNvSpPr/>
          <p:nvPr/>
        </p:nvSpPr>
        <p:spPr>
          <a:xfrm>
            <a:off x="22324" y="1159266"/>
            <a:ext cx="5956548" cy="117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2000"/>
              </a:lnSpc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זוהי יכולת חקירה שמשלבת ידע ממגוון תחומים: גיאוגרפיה, תרבות, ארכיטקטורה, בוטניקה ועוד</a:t>
            </a:r>
            <a:endParaRPr lang="he-IL" sz="750" dirty="0"/>
          </a:p>
        </p:txBody>
      </p:sp>
      <p:sp>
        <p:nvSpPr>
          <p:cNvPr id="5" name="Text 3"/>
          <p:cNvSpPr/>
          <p:nvPr/>
        </p:nvSpPr>
        <p:spPr>
          <a:xfrm>
            <a:off x="631908" y="1333450"/>
            <a:ext cx="5346963" cy="157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950" b="1" dirty="0">
                <a:solidFill>
                  <a:srgbClr val="2E3C4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בינה מלאכותית היא שותפה</a:t>
            </a:r>
            <a:endParaRPr lang="he-IL" sz="950" dirty="0"/>
          </a:p>
        </p:txBody>
      </p:sp>
      <p:sp>
        <p:nvSpPr>
          <p:cNvPr id="6" name="Text 4"/>
          <p:cNvSpPr/>
          <p:nvPr/>
        </p:nvSpPr>
        <p:spPr>
          <a:xfrm>
            <a:off x="22324" y="1536297"/>
            <a:ext cx="5956548" cy="117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2000"/>
              </a:lnSpc>
              <a:buNone/>
            </a:pPr>
            <a:r>
              <a:rPr lang="he-IL" altLang="en-US" sz="750" dirty="0">
                <a:solidFill>
                  <a:srgbClr val="384653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AI אינה תחליף לחשיבה אנושית, אלא כלי עזר שמעצים את יכולות החקירה שלנו</a:t>
            </a:r>
            <a:endParaRPr lang="he-IL" sz="75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9173" y="951409"/>
            <a:ext cx="5346963" cy="53470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359DD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2026-10-25T09:07:50Z</dcterms:created>
  <dcterms:modified xsi:type="dcterms:W3CDTF">2026-10-25T09:07:50Z</dcterms:modified>
</cp:coreProperties>
</file>