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1695" cy="6858000"/>
  <p:notesSz cx="6858000" cy="12191695"/>
  <p:embeddedFontLst>
    <p:embeddedFont>
      <p:font typeface="Barlow Bold"/>
      <p:regular r:id="rId201314"/>
    </p:embeddedFont>
    <p:embeddedFont>
      <p:font typeface="Montserrat"/>
      <p:regular r:id="rId201315"/>
    </p:embeddedFont>
    <p:embeddedFont>
      <p:font typeface="Montserrat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4.png"/><Relationship Id="rId5" Type="http://schemas.openxmlformats.org/officeDocument/2006/relationships/image" Target="../media/image-5-5.svg"/><Relationship Id="rId6" Type="http://schemas.openxmlformats.org/officeDocument/2006/relationships/image" Target="../media/image-5-6.png"/><Relationship Id="rId7" Type="http://schemas.openxmlformats.org/officeDocument/2006/relationships/image" Target="../media/image-5-7.svg"/><Relationship Id="rId8" Type="http://schemas.openxmlformats.org/officeDocument/2006/relationships/image" Target="../media/image-5-8.png"/><Relationship Id="rId9" Type="http://schemas.openxmlformats.org/officeDocument/2006/relationships/image" Target="../media/image-5-9.svg"/><Relationship Id="rId10" Type="http://schemas.openxmlformats.org/officeDocument/2006/relationships/image" Target="../media/image-5-10.png"/><Relationship Id="rId11" Type="http://schemas.openxmlformats.org/officeDocument/2006/relationships/image" Target="../media/image-5-11.sv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svg"/><Relationship Id="rId4" Type="http://schemas.openxmlformats.org/officeDocument/2006/relationships/image" Target="../media/image-13-4.png"/><Relationship Id="rId5" Type="http://schemas.openxmlformats.org/officeDocument/2006/relationships/image" Target="../media/image-13-5.svg"/><Relationship Id="rId6" Type="http://schemas.openxmlformats.org/officeDocument/2006/relationships/image" Target="../media/image-13-6.png"/><Relationship Id="rId7" Type="http://schemas.openxmlformats.org/officeDocument/2006/relationships/image" Target="../media/image-13-7.svg"/><Relationship Id="rId8" Type="http://schemas.openxmlformats.org/officeDocument/2006/relationships/image" Target="../media/image-13-8.png"/><Relationship Id="rId9" Type="http://schemas.openxmlformats.org/officeDocument/2006/relationships/image" Target="../media/image-13-9.sv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sv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image" Target="../media/image-30-2.png"/><Relationship Id="rId3" Type="http://schemas.openxmlformats.org/officeDocument/2006/relationships/image" Target="../media/image-30-3.svg"/><Relationship Id="rId4" Type="http://schemas.openxmlformats.org/officeDocument/2006/relationships/image" Target="../media/image-30-4.png"/><Relationship Id="rId5" Type="http://schemas.openxmlformats.org/officeDocument/2006/relationships/image" Target="../media/image-30-5.svg"/><Relationship Id="rId6" Type="http://schemas.openxmlformats.org/officeDocument/2006/relationships/image" Target="../media/image-30-6.png"/><Relationship Id="rId7" Type="http://schemas.openxmlformats.org/officeDocument/2006/relationships/image" Target="../media/image-30-7.svg"/><Relationship Id="rId8" Type="http://schemas.openxmlformats.org/officeDocument/2006/relationships/image" Target="../media/image-30-8.png"/><Relationship Id="rId9" Type="http://schemas.openxmlformats.org/officeDocument/2006/relationships/image" Target="../media/image-30-9.sv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2597200"/>
            <a:ext cx="6355993" cy="11878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סייבר ריינג'רס – עולם הסייבר והבינה המלאכותית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22324" y="4013795"/>
            <a:ext cx="696557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ברוכים הבאים לקורס!</a:t>
            </a:r>
            <a:endParaRPr lang="he-IL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1413719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על הקורס בקצרה</a:t>
            </a:r>
            <a:endParaRPr lang="he-IL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7117" y="2236391"/>
            <a:ext cx="902670" cy="108327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203794" y="2416870"/>
            <a:ext cx="527284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סייבר</a:t>
            </a:r>
            <a:endParaRPr lang="he-IL" sz="1850" dirty="0"/>
          </a:p>
        </p:txBody>
      </p:sp>
      <p:sp>
        <p:nvSpPr>
          <p:cNvPr id="6" name="Text 2"/>
          <p:cNvSpPr/>
          <p:nvPr/>
        </p:nvSpPr>
        <p:spPr>
          <a:xfrm>
            <a:off x="5203794" y="2821980"/>
            <a:ext cx="5272849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נלמד על פריצה והגנה</a:t>
            </a:r>
            <a:endParaRPr lang="he-IL" sz="14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7117" y="3319661"/>
            <a:ext cx="902670" cy="108327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03794" y="3500140"/>
            <a:ext cx="527284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</a:t>
            </a:r>
            <a:endParaRPr lang="he-IL" sz="1850" dirty="0"/>
          </a:p>
        </p:txBody>
      </p:sp>
      <p:sp>
        <p:nvSpPr>
          <p:cNvPr id="9" name="Text 4"/>
          <p:cNvSpPr/>
          <p:nvPr/>
        </p:nvSpPr>
        <p:spPr>
          <a:xfrm>
            <a:off x="5203794" y="3905250"/>
            <a:ext cx="5272849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נחקור AI ואתיקה</a:t>
            </a:r>
            <a:endParaRPr lang="he-IL" sz="14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7117" y="4402931"/>
            <a:ext cx="902670" cy="108327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203794" y="4583410"/>
            <a:ext cx="527284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כלים מעשיים</a:t>
            </a:r>
            <a:endParaRPr lang="he-IL" sz="1850" dirty="0"/>
          </a:p>
        </p:txBody>
      </p:sp>
      <p:sp>
        <p:nvSpPr>
          <p:cNvPr id="12" name="Text 6"/>
          <p:cNvSpPr/>
          <p:nvPr/>
        </p:nvSpPr>
        <p:spPr>
          <a:xfrm>
            <a:off x="5203794" y="4988520"/>
            <a:ext cx="5272849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נעבוד בדרך מהנה ומאתגרת</a:t>
            </a:r>
            <a:endParaRPr lang="he-IL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1684685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מטרות השיעור הראשון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6581710" y="2507357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1908" y="2565995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להכיר את עולם הסייבר</a:t>
            </a:r>
            <a:endParaRPr lang="he-IL" sz="1400" dirty="0"/>
          </a:p>
        </p:txBody>
      </p:sp>
      <p:sp>
        <p:nvSpPr>
          <p:cNvPr id="6" name="Shape 3"/>
          <p:cNvSpPr/>
          <p:nvPr/>
        </p:nvSpPr>
        <p:spPr>
          <a:xfrm>
            <a:off x="6581710" y="3274616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31908" y="3333254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להבין מהי בינה מלאכותית</a:t>
            </a:r>
            <a:endParaRPr lang="he-IL" sz="1400" dirty="0"/>
          </a:p>
        </p:txBody>
      </p:sp>
      <p:sp>
        <p:nvSpPr>
          <p:cNvPr id="8" name="Shape 5"/>
          <p:cNvSpPr/>
          <p:nvPr/>
        </p:nvSpPr>
        <p:spPr>
          <a:xfrm>
            <a:off x="6581710" y="4041874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1908" y="4100513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להבדיל בין סוגי האקרים</a:t>
            </a:r>
            <a:endParaRPr lang="he-IL" sz="1400" dirty="0"/>
          </a:p>
        </p:txBody>
      </p:sp>
      <p:sp>
        <p:nvSpPr>
          <p:cNvPr id="10" name="Shape 7"/>
          <p:cNvSpPr/>
          <p:nvPr/>
        </p:nvSpPr>
        <p:spPr>
          <a:xfrm>
            <a:off x="6581710" y="4809133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1908" y="4867771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לחשוב על יתרונות וסכנות של טכנולוגיה</a:t>
            </a:r>
            <a:endParaRPr lang="he-IL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2894162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 זה "סייבר"?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327116" y="3716834"/>
            <a:ext cx="696557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המרחב הדיגיטלי - אבטחה, תקשורת, פריצות, הגנות וחוקרים</a:t>
            </a:r>
            <a:endParaRPr lang="he-IL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1865164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דוגמאות מהחיים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3183453" y="2890937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4025" y="2951510"/>
            <a:ext cx="285048" cy="28505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1908" y="2949575"/>
            <a:ext cx="237107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גלישה באינטרנט</a:t>
            </a:r>
            <a:endParaRPr lang="he-IL" sz="1400" dirty="0"/>
          </a:p>
        </p:txBody>
      </p:sp>
      <p:sp>
        <p:nvSpPr>
          <p:cNvPr id="7" name="Shape 3"/>
          <p:cNvSpPr/>
          <p:nvPr/>
        </p:nvSpPr>
        <p:spPr>
          <a:xfrm>
            <a:off x="3183453" y="3658195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44025" y="3718768"/>
            <a:ext cx="285048" cy="28505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31908" y="3716834"/>
            <a:ext cx="237107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שימוש בסיסמאות</a:t>
            </a:r>
            <a:endParaRPr lang="he-IL" sz="1400" dirty="0"/>
          </a:p>
        </p:txBody>
      </p:sp>
      <p:sp>
        <p:nvSpPr>
          <p:cNvPr id="10" name="Shape 5"/>
          <p:cNvSpPr/>
          <p:nvPr/>
        </p:nvSpPr>
        <p:spPr>
          <a:xfrm>
            <a:off x="3183453" y="4425454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44025" y="4486027"/>
            <a:ext cx="285048" cy="28505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31908" y="4484092"/>
            <a:ext cx="237107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קבצים עם וירוסים</a:t>
            </a:r>
            <a:endParaRPr lang="he-IL" sz="1400" dirty="0"/>
          </a:p>
        </p:txBody>
      </p:sp>
      <p:sp>
        <p:nvSpPr>
          <p:cNvPr id="13" name="Shape 7"/>
          <p:cNvSpPr/>
          <p:nvPr/>
        </p:nvSpPr>
        <p:spPr>
          <a:xfrm>
            <a:off x="6588059" y="2890937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48631" y="2951510"/>
            <a:ext cx="285048" cy="285055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036515" y="2949575"/>
            <a:ext cx="237107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קישורים חשודים במייל</a:t>
            </a:r>
            <a:endParaRPr lang="he-IL" sz="1400" dirty="0"/>
          </a:p>
        </p:txBody>
      </p:sp>
      <p:sp>
        <p:nvSpPr>
          <p:cNvPr id="16" name="Shape 9"/>
          <p:cNvSpPr/>
          <p:nvPr/>
        </p:nvSpPr>
        <p:spPr>
          <a:xfrm>
            <a:off x="6588059" y="3658195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48631" y="3718768"/>
            <a:ext cx="285048" cy="285055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4036515" y="3716834"/>
            <a:ext cx="237107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אבטחה בטלפון</a:t>
            </a:r>
            <a:endParaRPr lang="he-IL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1413719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למה חשוב ללמוד סייבר?</a:t>
            </a:r>
            <a:endParaRPr lang="he-IL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7117" y="2236391"/>
            <a:ext cx="902670" cy="108327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203794" y="2416870"/>
            <a:ext cx="527284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העולם עובר לדיגיטל</a:t>
            </a:r>
            <a:endParaRPr lang="he-IL" sz="18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7117" y="3319661"/>
            <a:ext cx="902670" cy="108327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203794" y="3500140"/>
            <a:ext cx="527284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הגנה על עצמנו</a:t>
            </a:r>
            <a:endParaRPr lang="he-IL" sz="18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7117" y="4402931"/>
            <a:ext cx="902670" cy="108327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203794" y="4583410"/>
            <a:ext cx="527284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הבנת "מאחורי הקלעים"</a:t>
            </a:r>
            <a:endParaRPr lang="he-IL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2648199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 זה האקר?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631908" y="3470870"/>
            <a:ext cx="6355993" cy="780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אדם שמבין איך מחשבים, תוכנות ורשתות פועלים</a:t>
            </a:r>
            <a:endParaRPr lang="he-IL" sz="1400" dirty="0"/>
          </a:p>
          <a:p>
            <a:pPr rtl="1" algn="ct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ויודע להשתמש בידע הזה לפריצה, בדיקה או הגנה</a:t>
            </a:r>
            <a:endParaRPr lang="he-IL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1868042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סוגי האקרים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5203794" y="2690713"/>
            <a:ext cx="3087709" cy="1080393"/>
          </a:xfrm>
          <a:prstGeom prst="roundRect">
            <a:avLst>
              <a:gd name="adj" fmla="val 25067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390618" y="2877542"/>
            <a:ext cx="2714061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🎩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 White Hat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5390618" y="3295352"/>
            <a:ext cx="2714061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עוזרים ומגנים</a:t>
            </a:r>
            <a:endParaRPr lang="he-IL" sz="1400" dirty="0"/>
          </a:p>
        </p:txBody>
      </p:sp>
      <p:sp>
        <p:nvSpPr>
          <p:cNvPr id="7" name="Shape 4"/>
          <p:cNvSpPr/>
          <p:nvPr/>
        </p:nvSpPr>
        <p:spPr>
          <a:xfrm>
            <a:off x="8471978" y="2690713"/>
            <a:ext cx="3087809" cy="1080393"/>
          </a:xfrm>
          <a:prstGeom prst="roundRect">
            <a:avLst>
              <a:gd name="adj" fmla="val 25067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58802" y="2877542"/>
            <a:ext cx="271416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🖤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 Black Hat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658802" y="3295352"/>
            <a:ext cx="271416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פורצים לרעה</a:t>
            </a:r>
            <a:endParaRPr lang="he-IL" sz="1400" dirty="0"/>
          </a:p>
        </p:txBody>
      </p:sp>
      <p:sp>
        <p:nvSpPr>
          <p:cNvPr id="10" name="Shape 7"/>
          <p:cNvSpPr/>
          <p:nvPr/>
        </p:nvSpPr>
        <p:spPr>
          <a:xfrm>
            <a:off x="5203794" y="3951585"/>
            <a:ext cx="6355993" cy="1080393"/>
          </a:xfrm>
          <a:prstGeom prst="roundRect">
            <a:avLst>
              <a:gd name="adj" fmla="val 25067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390618" y="4138414"/>
            <a:ext cx="5982344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🎭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 Gray Hat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5390618" y="4556224"/>
            <a:ext cx="598234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בין לבין</a:t>
            </a:r>
            <a:endParaRPr lang="he-IL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2343696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דימוי נפוץ לא נכון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203844" y="3462348"/>
            <a:ext cx="6085231" cy="356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104000"/>
              </a:lnSpc>
              <a:buNone/>
            </a:pPr>
            <a:r>
              <a:rPr lang="he-IL" altLang="en-US" sz="22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לא כל האקרים הם רעים!</a:t>
            </a:r>
            <a:endParaRPr lang="he-IL" sz="2200" dirty="0"/>
          </a:p>
        </p:txBody>
      </p:sp>
      <p:sp>
        <p:nvSpPr>
          <p:cNvPr id="5" name="Text 2"/>
          <p:cNvSpPr/>
          <p:nvPr/>
        </p:nvSpPr>
        <p:spPr>
          <a:xfrm>
            <a:off x="4899002" y="4064198"/>
            <a:ext cx="6694816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רבים עובדים בחברות אבטחה ומונעים מתקפות</a:t>
            </a:r>
            <a:endParaRPr lang="he-IL" sz="1400" dirty="0"/>
          </a:p>
        </p:txBody>
      </p:sp>
      <p:sp>
        <p:nvSpPr>
          <p:cNvPr id="6" name="Shape 3"/>
          <p:cNvSpPr/>
          <p:nvPr/>
        </p:nvSpPr>
        <p:spPr>
          <a:xfrm>
            <a:off x="11534387" y="3166368"/>
            <a:ext cx="25399" cy="1389856"/>
          </a:xfrm>
          <a:prstGeom prst="roundRect">
            <a:avLst>
              <a:gd name="adj" fmla="val 50001"/>
            </a:avLst>
          </a:prstGeom>
          <a:solidFill>
            <a:srgbClr val="75BAE6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063973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סייבר – גם מגן וגם תוקף</a:t>
            </a:r>
            <a:endParaRPr lang="he-IL" sz="3700" dirty="0"/>
          </a:p>
        </p:txBody>
      </p:sp>
      <p:sp>
        <p:nvSpPr>
          <p:cNvPr id="3" name="Text 1"/>
          <p:cNvSpPr/>
          <p:nvPr/>
        </p:nvSpPr>
        <p:spPr>
          <a:xfrm>
            <a:off x="631908" y="2088133"/>
            <a:ext cx="3349640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מונחים</a:t>
            </a:r>
            <a:endParaRPr lang="he-IL" sz="1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908" y="2567087"/>
            <a:ext cx="3349640" cy="200977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08" y="4779963"/>
            <a:ext cx="3349640" cy="992981"/>
          </a:xfrm>
          <a:prstGeom prst="rect">
            <a:avLst/>
          </a:prstGeom>
          <a:noFill/>
          <a:ln/>
        </p:spPr>
        <p:txBody>
          <a:bodyPr wrap="square" lIns="0" tIns="0" rIns="72219" bIns="0" rtlCol="0" anchor="t">
            <a:normAutofit/>
          </a:bodyPr>
          <a:lstStyle/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תקיפה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הגנה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ניטור</a:t>
            </a:r>
            <a:endParaRPr lang="he-IL" sz="1400" dirty="0"/>
          </a:p>
        </p:txBody>
      </p:sp>
      <p:sp>
        <p:nvSpPr>
          <p:cNvPr id="6" name="Text 3"/>
          <p:cNvSpPr/>
          <p:nvPr/>
        </p:nvSpPr>
        <p:spPr>
          <a:xfrm>
            <a:off x="4428419" y="2088133"/>
            <a:ext cx="334854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כלים</a:t>
            </a:r>
            <a:endParaRPr lang="he-IL" sz="18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8419" y="2567087"/>
            <a:ext cx="3348549" cy="20091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28419" y="4779367"/>
            <a:ext cx="3348549" cy="992981"/>
          </a:xfrm>
          <a:prstGeom prst="rect">
            <a:avLst/>
          </a:prstGeom>
          <a:noFill/>
          <a:ln/>
        </p:spPr>
        <p:txBody>
          <a:bodyPr wrap="square" lIns="0" tIns="0" rIns="72219" bIns="0" rtlCol="0" anchor="t">
            <a:normAutofit/>
          </a:bodyPr>
          <a:lstStyle/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סורקים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אנטי וירוס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ויפיאן (VPN)</a:t>
            </a:r>
            <a:endParaRPr lang="he-IL" sz="1400" dirty="0"/>
          </a:p>
        </p:txBody>
      </p:sp>
      <p:sp>
        <p:nvSpPr>
          <p:cNvPr id="9" name="Text 5"/>
          <p:cNvSpPr/>
          <p:nvPr/>
        </p:nvSpPr>
        <p:spPr>
          <a:xfrm>
            <a:off x="8223838" y="2088133"/>
            <a:ext cx="334854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תפקידים</a:t>
            </a:r>
            <a:endParaRPr lang="he-IL" sz="18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838" y="2567087"/>
            <a:ext cx="3348549" cy="20091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23838" y="4779367"/>
            <a:ext cx="3348549" cy="992981"/>
          </a:xfrm>
          <a:prstGeom prst="rect">
            <a:avLst/>
          </a:prstGeom>
          <a:noFill/>
          <a:ln/>
        </p:spPr>
        <p:txBody>
          <a:bodyPr wrap="square" lIns="0" tIns="0" rIns="72219" bIns="0" rtlCol="0" anchor="t">
            <a:normAutofit/>
          </a:bodyPr>
          <a:lstStyle/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חוקרים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אנליסטים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מהנדסי אבטחה</a:t>
            </a:r>
            <a:endParaRPr lang="he-IL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369641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81930"/>
                </a:lnTo>
                <a:lnTo>
                  <a:pt x="95020" y="85250"/>
                </a:lnTo>
                <a:lnTo>
                  <a:pt x="90920" y="87600"/>
                </a:lnTo>
                <a:lnTo>
                  <a:pt x="88960" y="88480"/>
                </a:lnTo>
                <a:lnTo>
                  <a:pt x="88870" y="88670"/>
                </a:lnTo>
                <a:lnTo>
                  <a:pt x="83400" y="91210"/>
                </a:lnTo>
                <a:lnTo>
                  <a:pt x="76070" y="93950"/>
                </a:lnTo>
                <a:lnTo>
                  <a:pt x="69820" y="95700"/>
                </a:lnTo>
                <a:lnTo>
                  <a:pt x="63480" y="96970"/>
                </a:lnTo>
                <a:lnTo>
                  <a:pt x="57130" y="97750"/>
                </a:lnTo>
                <a:lnTo>
                  <a:pt x="50200" y="98050"/>
                </a:lnTo>
                <a:lnTo>
                  <a:pt x="44240" y="97850"/>
                </a:lnTo>
                <a:lnTo>
                  <a:pt x="38480" y="97270"/>
                </a:lnTo>
                <a:lnTo>
                  <a:pt x="32810" y="96290"/>
                </a:lnTo>
                <a:lnTo>
                  <a:pt x="25200" y="94340"/>
                </a:lnTo>
                <a:lnTo>
                  <a:pt x="19530" y="92380"/>
                </a:lnTo>
                <a:lnTo>
                  <a:pt x="13960" y="90040"/>
                </a:lnTo>
                <a:lnTo>
                  <a:pt x="7320" y="86620"/>
                </a:lnTo>
                <a:lnTo>
                  <a:pt x="290" y="82230"/>
                </a:lnTo>
                <a:lnTo>
                  <a:pt x="0" y="8193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3293319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מעבר לנושא הבא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631859" y="4200030"/>
            <a:ext cx="10927878" cy="1187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104000"/>
              </a:lnSpc>
              <a:buNone/>
            </a:pPr>
            <a:r>
              <a:rPr lang="he-IL" altLang="en-US" sz="74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עולם הבינה המלאכותית</a:t>
            </a:r>
            <a:endParaRPr lang="he-IL" sz="7450" dirty="0"/>
          </a:p>
        </p:txBody>
      </p:sp>
      <p:sp>
        <p:nvSpPr>
          <p:cNvPr id="5" name="Text 2"/>
          <p:cNvSpPr/>
          <p:nvPr/>
        </p:nvSpPr>
        <p:spPr>
          <a:xfrm>
            <a:off x="327116" y="5574605"/>
            <a:ext cx="11537463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0"/>
              </a:rPr>
              <a:t>AI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2648199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 זה בינה מלאכותית (AI)?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203794" y="3470870"/>
            <a:ext cx="6355993" cy="780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יכולת של מחשב ללמוד, להבין, לענות או ליצור</a:t>
            </a:r>
            <a:endParaRPr lang="he-IL" sz="1400" dirty="0"/>
          </a:p>
          <a:p>
            <a:pPr rtl="1" algn="ct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באופן שמחקה מחשבה אנושית</a:t>
            </a:r>
            <a:endParaRPr lang="he-IL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1396852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דוגמאות לבינה מלאכותית</a:t>
            </a:r>
            <a:endParaRPr lang="he-IL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08" y="2219523"/>
            <a:ext cx="541622" cy="54163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08" y="2986782"/>
            <a:ext cx="306518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ChatGPT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631908" y="3391892"/>
            <a:ext cx="306518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עונה על שאלות</a:t>
            </a:r>
            <a:endParaRPr lang="he-IL" sz="14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2714" y="2219523"/>
            <a:ext cx="541622" cy="54163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922714" y="2986782"/>
            <a:ext cx="306518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DALL·E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3922714" y="3391892"/>
            <a:ext cx="306518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מייצר תמונות</a:t>
            </a:r>
            <a:endParaRPr lang="he-IL" sz="14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1908" y="4041874"/>
            <a:ext cx="541622" cy="54163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31908" y="4809133"/>
            <a:ext cx="306518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עוזרות קוליות</a:t>
            </a:r>
            <a:endParaRPr lang="he-IL" sz="1850" dirty="0"/>
          </a:p>
        </p:txBody>
      </p:sp>
      <p:sp>
        <p:nvSpPr>
          <p:cNvPr id="12" name="Text 6"/>
          <p:cNvSpPr/>
          <p:nvPr/>
        </p:nvSpPr>
        <p:spPr>
          <a:xfrm>
            <a:off x="631908" y="5214243"/>
            <a:ext cx="306518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סירי ואלכסה</a:t>
            </a:r>
            <a:endParaRPr lang="he-IL" sz="14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22714" y="4041874"/>
            <a:ext cx="541622" cy="54163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3922714" y="4809133"/>
            <a:ext cx="306518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פנים</a:t>
            </a:r>
            <a:endParaRPr lang="he-IL" sz="1850" dirty="0"/>
          </a:p>
        </p:txBody>
      </p:sp>
      <p:sp>
        <p:nvSpPr>
          <p:cNvPr id="15" name="Text 8"/>
          <p:cNvSpPr/>
          <p:nvPr/>
        </p:nvSpPr>
        <p:spPr>
          <a:xfrm>
            <a:off x="3922714" y="5214243"/>
            <a:ext cx="306518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מצלמות חכמות</a:t>
            </a:r>
            <a:endParaRPr lang="he-IL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2648199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הבינה כאן כבר עכשיו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203794" y="3470870"/>
            <a:ext cx="6355993" cy="780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AI נמצא ברוב האפליקציות והכלים שלנו</a:t>
            </a:r>
            <a:endParaRPr lang="he-IL" sz="1400" dirty="0"/>
          </a:p>
          <a:p>
            <a:pPr rtl="1" algn="ct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רוב הזמן מבלי לשים לב</a:t>
            </a:r>
            <a:endParaRPr lang="he-IL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2445098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למה זה נקרא "מלאכותית"?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631908" y="3470870"/>
            <a:ext cx="6085231" cy="780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זו לא חשיבה אנושית אמיתית</a:t>
            </a:r>
            <a:endParaRPr lang="he-IL" sz="1400" dirty="0"/>
          </a:p>
          <a:p>
            <a:pPr rtl="1" algn="ct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זו חשיבה שנבנתה ע"י אדם ונלמדה ע"י מכונה</a:t>
            </a:r>
            <a:endParaRPr lang="he-IL" sz="1400" dirty="0"/>
          </a:p>
        </p:txBody>
      </p:sp>
      <p:sp>
        <p:nvSpPr>
          <p:cNvPr id="5" name="Shape 2"/>
          <p:cNvSpPr/>
          <p:nvPr/>
        </p:nvSpPr>
        <p:spPr>
          <a:xfrm>
            <a:off x="6962502" y="3267770"/>
            <a:ext cx="25399" cy="1187152"/>
          </a:xfrm>
          <a:prstGeom prst="roundRect">
            <a:avLst>
              <a:gd name="adj" fmla="val 50001"/>
            </a:avLst>
          </a:prstGeom>
          <a:solidFill>
            <a:srgbClr val="75BAE6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1324918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האם AI באמת "חושב"?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631908" y="2231629"/>
            <a:ext cx="6355993" cy="23756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ctr" indent="0" marL="0">
              <a:lnSpc>
                <a:spcPct val="104000"/>
              </a:lnSpc>
              <a:buNone/>
            </a:pPr>
            <a:r>
              <a:rPr lang="he-IL" altLang="en-US" sz="74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שאלה פילוסופית!</a:t>
            </a:r>
            <a:endParaRPr lang="he-IL" sz="7450" dirty="0"/>
          </a:p>
        </p:txBody>
      </p:sp>
      <p:sp>
        <p:nvSpPr>
          <p:cNvPr id="5" name="Text 2"/>
          <p:cNvSpPr/>
          <p:nvPr/>
        </p:nvSpPr>
        <p:spPr>
          <a:xfrm>
            <a:off x="631908" y="4794052"/>
            <a:ext cx="6355993" cy="780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AI לא מבין – הוא לומד תבניות</a:t>
            </a:r>
            <a:endParaRPr lang="he-IL" sz="1400" dirty="0"/>
          </a:p>
          <a:p>
            <a:pPr rtl="1" algn="ct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ומגיב בהתאם לנתונים</a:t>
            </a:r>
            <a:endParaRPr lang="he-IL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1684685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יתרונות של בינה מלאכותית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11153595" y="2507357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203794" y="2565995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זמינות מיידית</a:t>
            </a:r>
            <a:endParaRPr lang="he-IL" sz="1400" dirty="0"/>
          </a:p>
        </p:txBody>
      </p:sp>
      <p:sp>
        <p:nvSpPr>
          <p:cNvPr id="6" name="Shape 3"/>
          <p:cNvSpPr/>
          <p:nvPr/>
        </p:nvSpPr>
        <p:spPr>
          <a:xfrm>
            <a:off x="11153595" y="3274616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203794" y="3333254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יכולת ניתוח עצומה</a:t>
            </a:r>
            <a:endParaRPr lang="he-IL" sz="1400" dirty="0"/>
          </a:p>
        </p:txBody>
      </p:sp>
      <p:sp>
        <p:nvSpPr>
          <p:cNvPr id="8" name="Shape 5"/>
          <p:cNvSpPr/>
          <p:nvPr/>
        </p:nvSpPr>
        <p:spPr>
          <a:xfrm>
            <a:off x="11153595" y="4041874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03794" y="4100513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דיוק בפעולות חוזרות</a:t>
            </a:r>
            <a:endParaRPr lang="he-IL" sz="1400" dirty="0"/>
          </a:p>
        </p:txBody>
      </p:sp>
      <p:sp>
        <p:nvSpPr>
          <p:cNvPr id="10" name="Shape 7"/>
          <p:cNvSpPr/>
          <p:nvPr/>
        </p:nvSpPr>
        <p:spPr>
          <a:xfrm>
            <a:off x="11153595" y="4809133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03794" y="4867771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שירותים נגישים לכל אדם</a:t>
            </a:r>
            <a:endParaRPr lang="he-IL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369641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81930"/>
                </a:lnTo>
                <a:lnTo>
                  <a:pt x="95020" y="85250"/>
                </a:lnTo>
                <a:lnTo>
                  <a:pt x="90920" y="87600"/>
                </a:lnTo>
                <a:lnTo>
                  <a:pt x="88960" y="88480"/>
                </a:lnTo>
                <a:lnTo>
                  <a:pt x="88870" y="88670"/>
                </a:lnTo>
                <a:lnTo>
                  <a:pt x="83400" y="91210"/>
                </a:lnTo>
                <a:lnTo>
                  <a:pt x="76070" y="93950"/>
                </a:lnTo>
                <a:lnTo>
                  <a:pt x="69820" y="95700"/>
                </a:lnTo>
                <a:lnTo>
                  <a:pt x="63480" y="96970"/>
                </a:lnTo>
                <a:lnTo>
                  <a:pt x="57130" y="97750"/>
                </a:lnTo>
                <a:lnTo>
                  <a:pt x="50200" y="98050"/>
                </a:lnTo>
                <a:lnTo>
                  <a:pt x="44240" y="97850"/>
                </a:lnTo>
                <a:lnTo>
                  <a:pt x="38480" y="97270"/>
                </a:lnTo>
                <a:lnTo>
                  <a:pt x="32810" y="96290"/>
                </a:lnTo>
                <a:lnTo>
                  <a:pt x="25200" y="94340"/>
                </a:lnTo>
                <a:lnTo>
                  <a:pt x="19530" y="92380"/>
                </a:lnTo>
                <a:lnTo>
                  <a:pt x="13960" y="90040"/>
                </a:lnTo>
                <a:lnTo>
                  <a:pt x="7320" y="86620"/>
                </a:lnTo>
                <a:lnTo>
                  <a:pt x="290" y="82230"/>
                </a:lnTo>
                <a:lnTo>
                  <a:pt x="0" y="8193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3009157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סכנות ב-AI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6186134" y="3831828"/>
            <a:ext cx="5373652" cy="1067693"/>
          </a:xfrm>
          <a:prstGeom prst="roundRect">
            <a:avLst>
              <a:gd name="adj" fmla="val 25365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72959" y="4018657"/>
            <a:ext cx="500000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זיופים דיגיטליים</a:t>
            </a:r>
            <a:endParaRPr lang="he-IL" sz="1850" dirty="0"/>
          </a:p>
        </p:txBody>
      </p:sp>
      <p:sp>
        <p:nvSpPr>
          <p:cNvPr id="6" name="Text 3"/>
          <p:cNvSpPr/>
          <p:nvPr/>
        </p:nvSpPr>
        <p:spPr>
          <a:xfrm>
            <a:off x="6372959" y="4423767"/>
            <a:ext cx="500000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0"/>
              </a:rPr>
              <a:t>Deepfake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31908" y="3831828"/>
            <a:ext cx="5373752" cy="1067693"/>
          </a:xfrm>
          <a:prstGeom prst="roundRect">
            <a:avLst>
              <a:gd name="adj" fmla="val 25365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18733" y="4018657"/>
            <a:ext cx="5000103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החלטות לא מוסריות</a:t>
            </a:r>
            <a:endParaRPr lang="he-IL" sz="1850" dirty="0"/>
          </a:p>
        </p:txBody>
      </p:sp>
      <p:sp>
        <p:nvSpPr>
          <p:cNvPr id="9" name="Text 6"/>
          <p:cNvSpPr/>
          <p:nvPr/>
        </p:nvSpPr>
        <p:spPr>
          <a:xfrm>
            <a:off x="818733" y="4423767"/>
            <a:ext cx="5000103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בעיות אתיות</a:t>
            </a:r>
            <a:endParaRPr lang="he-IL" sz="1400" dirty="0"/>
          </a:p>
        </p:txBody>
      </p:sp>
      <p:sp>
        <p:nvSpPr>
          <p:cNvPr id="10" name="Shape 7"/>
          <p:cNvSpPr/>
          <p:nvPr/>
        </p:nvSpPr>
        <p:spPr>
          <a:xfrm>
            <a:off x="6186134" y="5080000"/>
            <a:ext cx="5373652" cy="1067693"/>
          </a:xfrm>
          <a:prstGeom prst="roundRect">
            <a:avLst>
              <a:gd name="adj" fmla="val 25365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72959" y="5266829"/>
            <a:ext cx="500000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שימוש לרעה</a:t>
            </a:r>
            <a:endParaRPr lang="he-IL" sz="1850" dirty="0"/>
          </a:p>
        </p:txBody>
      </p:sp>
      <p:sp>
        <p:nvSpPr>
          <p:cNvPr id="12" name="Text 9"/>
          <p:cNvSpPr/>
          <p:nvPr/>
        </p:nvSpPr>
        <p:spPr>
          <a:xfrm>
            <a:off x="6372959" y="5671939"/>
            <a:ext cx="500000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ניצול טכנולוגיה</a:t>
            </a:r>
            <a:endParaRPr lang="he-IL" sz="1400" dirty="0"/>
          </a:p>
        </p:txBody>
      </p:sp>
      <p:sp>
        <p:nvSpPr>
          <p:cNvPr id="13" name="Shape 10"/>
          <p:cNvSpPr/>
          <p:nvPr/>
        </p:nvSpPr>
        <p:spPr>
          <a:xfrm>
            <a:off x="631908" y="5080000"/>
            <a:ext cx="5373752" cy="1067693"/>
          </a:xfrm>
          <a:prstGeom prst="roundRect">
            <a:avLst>
              <a:gd name="adj" fmla="val 25365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8733" y="5266829"/>
            <a:ext cx="5000103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תלות בטכנולוגיה</a:t>
            </a:r>
            <a:endParaRPr lang="he-IL" sz="1850" dirty="0"/>
          </a:p>
        </p:txBody>
      </p:sp>
      <p:sp>
        <p:nvSpPr>
          <p:cNvPr id="15" name="Text 12"/>
          <p:cNvSpPr/>
          <p:nvPr/>
        </p:nvSpPr>
        <p:spPr>
          <a:xfrm>
            <a:off x="818733" y="5671939"/>
            <a:ext cx="5000103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אובדן מיומנויות</a:t>
            </a:r>
            <a:endParaRPr lang="he-IL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1332905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81930"/>
                </a:lnTo>
                <a:lnTo>
                  <a:pt x="95020" y="85250"/>
                </a:lnTo>
                <a:lnTo>
                  <a:pt x="90920" y="87600"/>
                </a:lnTo>
                <a:lnTo>
                  <a:pt x="88960" y="88480"/>
                </a:lnTo>
                <a:lnTo>
                  <a:pt x="88870" y="88670"/>
                </a:lnTo>
                <a:lnTo>
                  <a:pt x="83400" y="91210"/>
                </a:lnTo>
                <a:lnTo>
                  <a:pt x="76070" y="93950"/>
                </a:lnTo>
                <a:lnTo>
                  <a:pt x="69820" y="95700"/>
                </a:lnTo>
                <a:lnTo>
                  <a:pt x="63480" y="96970"/>
                </a:lnTo>
                <a:lnTo>
                  <a:pt x="57130" y="97750"/>
                </a:lnTo>
                <a:lnTo>
                  <a:pt x="50200" y="98050"/>
                </a:lnTo>
                <a:lnTo>
                  <a:pt x="44240" y="97850"/>
                </a:lnTo>
                <a:lnTo>
                  <a:pt x="38480" y="97270"/>
                </a:lnTo>
                <a:lnTo>
                  <a:pt x="32810" y="96290"/>
                </a:lnTo>
                <a:lnTo>
                  <a:pt x="25200" y="94340"/>
                </a:lnTo>
                <a:lnTo>
                  <a:pt x="19530" y="92380"/>
                </a:lnTo>
                <a:lnTo>
                  <a:pt x="13960" y="90040"/>
                </a:lnTo>
                <a:lnTo>
                  <a:pt x="7320" y="86620"/>
                </a:lnTo>
                <a:lnTo>
                  <a:pt x="290" y="82230"/>
                </a:lnTo>
                <a:lnTo>
                  <a:pt x="0" y="8193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1803025"/>
            <a:ext cx="10927878" cy="334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21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הבדל בין אדם ל-AI</a:t>
            </a:r>
            <a:endParaRPr lang="he-IL" sz="2100" dirty="0"/>
          </a:p>
        </p:txBody>
      </p:sp>
      <p:sp>
        <p:nvSpPr>
          <p:cNvPr id="4" name="Text 1"/>
          <p:cNvSpPr/>
          <p:nvPr/>
        </p:nvSpPr>
        <p:spPr>
          <a:xfrm>
            <a:off x="631908" y="2267556"/>
            <a:ext cx="5340117" cy="173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05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👤</a:t>
            </a:r>
            <a:pPr rtl="1" algn="r" indent="0" marL="0">
              <a:lnSpc>
                <a:spcPct val="104000"/>
              </a:lnSpc>
              <a:buNone/>
            </a:pPr>
            <a:r>
              <a:rPr lang="he-IL" altLang="en-US" sz="10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 אדם</a:t>
            </a:r>
            <a:endParaRPr lang="he-IL" sz="10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08" y="2492871"/>
            <a:ext cx="5340117" cy="320407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1908" y="5761137"/>
            <a:ext cx="5340117" cy="567829"/>
          </a:xfrm>
          <a:prstGeom prst="rect">
            <a:avLst/>
          </a:prstGeom>
          <a:noFill/>
          <a:ln/>
        </p:spPr>
        <p:txBody>
          <a:bodyPr wrap="square" lIns="0" tIns="0" rIns="40623" bIns="0" rtlCol="0" anchor="t">
            <a:normAutofit/>
          </a:bodyPr>
          <a:lstStyle/>
          <a:p>
            <a:pPr rtl="1" algn="r" marL="152400" indent="-152400">
              <a:lnSpc>
                <a:spcPct val="104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רגשות</a:t>
            </a:r>
            <a:endParaRPr lang="he-IL" sz="750" dirty="0"/>
          </a:p>
          <a:p>
            <a:pPr rtl="1" algn="r" marL="152400" indent="-152400">
              <a:lnSpc>
                <a:spcPct val="104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ערכים</a:t>
            </a:r>
            <a:endParaRPr lang="he-IL" sz="750" dirty="0"/>
          </a:p>
          <a:p>
            <a:pPr rtl="1" algn="r" marL="152400" indent="-152400">
              <a:lnSpc>
                <a:spcPct val="104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מוסר</a:t>
            </a:r>
            <a:endParaRPr lang="he-IL" sz="750" dirty="0"/>
          </a:p>
          <a:p>
            <a:pPr rtl="1" algn="r" marL="152400" indent="-152400">
              <a:lnSpc>
                <a:spcPct val="104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יצירתיות אמיתית</a:t>
            </a:r>
            <a:endParaRPr lang="he-IL" sz="750" dirty="0"/>
          </a:p>
        </p:txBody>
      </p:sp>
      <p:sp>
        <p:nvSpPr>
          <p:cNvPr id="7" name="Text 3"/>
          <p:cNvSpPr/>
          <p:nvPr/>
        </p:nvSpPr>
        <p:spPr>
          <a:xfrm>
            <a:off x="6226019" y="2267556"/>
            <a:ext cx="5340117" cy="173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05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🤖</a:t>
            </a:r>
            <a:pPr rtl="1" algn="r" indent="0" marL="0">
              <a:lnSpc>
                <a:spcPct val="104000"/>
              </a:lnSpc>
              <a:buNone/>
            </a:pPr>
            <a:r>
              <a:rPr lang="he-IL" altLang="en-US" sz="10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 בינה מלאכותית</a:t>
            </a:r>
            <a:endParaRPr lang="he-IL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019" y="2492871"/>
            <a:ext cx="5340117" cy="320407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226019" y="5761137"/>
            <a:ext cx="5340117" cy="567829"/>
          </a:xfrm>
          <a:prstGeom prst="rect">
            <a:avLst/>
          </a:prstGeom>
          <a:noFill/>
          <a:ln/>
        </p:spPr>
        <p:txBody>
          <a:bodyPr wrap="square" lIns="0" tIns="0" rIns="40623" bIns="0" rtlCol="0" anchor="t">
            <a:normAutofit/>
          </a:bodyPr>
          <a:lstStyle/>
          <a:p>
            <a:pPr rtl="1" algn="r" marL="152400" indent="-152400">
              <a:lnSpc>
                <a:spcPct val="104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מידע</a:t>
            </a:r>
            <a:endParaRPr lang="he-IL" sz="750" dirty="0"/>
          </a:p>
          <a:p>
            <a:pPr rtl="1" algn="r" marL="152400" indent="-152400">
              <a:lnSpc>
                <a:spcPct val="104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מהירות</a:t>
            </a:r>
            <a:endParaRPr lang="he-IL" sz="750" dirty="0"/>
          </a:p>
          <a:p>
            <a:pPr rtl="1" algn="r" marL="152400" indent="-152400">
              <a:lnSpc>
                <a:spcPct val="104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דיוק</a:t>
            </a:r>
            <a:endParaRPr lang="he-IL" sz="750" dirty="0"/>
          </a:p>
          <a:p>
            <a:pPr rtl="1" algn="r" marL="152400" indent="-152400">
              <a:lnSpc>
                <a:spcPct val="104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ללא הבנה אנושית</a:t>
            </a:r>
            <a:endParaRPr lang="he-IL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369641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81930"/>
                </a:lnTo>
                <a:lnTo>
                  <a:pt x="95020" y="85250"/>
                </a:lnTo>
                <a:lnTo>
                  <a:pt x="90920" y="87600"/>
                </a:lnTo>
                <a:lnTo>
                  <a:pt x="88960" y="88480"/>
                </a:lnTo>
                <a:lnTo>
                  <a:pt x="88870" y="88670"/>
                </a:lnTo>
                <a:lnTo>
                  <a:pt x="83400" y="91210"/>
                </a:lnTo>
                <a:lnTo>
                  <a:pt x="76070" y="93950"/>
                </a:lnTo>
                <a:lnTo>
                  <a:pt x="69820" y="95700"/>
                </a:lnTo>
                <a:lnTo>
                  <a:pt x="63480" y="96970"/>
                </a:lnTo>
                <a:lnTo>
                  <a:pt x="57130" y="97750"/>
                </a:lnTo>
                <a:lnTo>
                  <a:pt x="50200" y="98050"/>
                </a:lnTo>
                <a:lnTo>
                  <a:pt x="44240" y="97850"/>
                </a:lnTo>
                <a:lnTo>
                  <a:pt x="38480" y="97270"/>
                </a:lnTo>
                <a:lnTo>
                  <a:pt x="32810" y="96290"/>
                </a:lnTo>
                <a:lnTo>
                  <a:pt x="25200" y="94340"/>
                </a:lnTo>
                <a:lnTo>
                  <a:pt x="19530" y="92380"/>
                </a:lnTo>
                <a:lnTo>
                  <a:pt x="13960" y="90040"/>
                </a:lnTo>
                <a:lnTo>
                  <a:pt x="7320" y="86620"/>
                </a:lnTo>
                <a:lnTo>
                  <a:pt x="290" y="82230"/>
                </a:lnTo>
                <a:lnTo>
                  <a:pt x="0" y="8193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3477072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איפה זה פוגש אותנו?</a:t>
            </a:r>
            <a:endParaRPr lang="he-IL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7161" y="4299744"/>
            <a:ext cx="3642626" cy="72211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097635" y="5202337"/>
            <a:ext cx="328167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שאלות באינטרנט</a:t>
            </a:r>
            <a:endParaRPr lang="he-IL" sz="18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534" y="4299744"/>
            <a:ext cx="3642626" cy="722114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455009" y="5202337"/>
            <a:ext cx="328167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כתיבה עם GPT</a:t>
            </a:r>
            <a:endParaRPr lang="he-IL" sz="18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08" y="4299744"/>
            <a:ext cx="3642626" cy="72211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12383" y="5202337"/>
            <a:ext cx="328167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התייעצות עם בוט</a:t>
            </a:r>
            <a:endParaRPr lang="he-IL" sz="1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2648199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AI בחינוך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631908" y="3470870"/>
            <a:ext cx="6355993" cy="780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האם מותר להשתמש ב-GPT לעזרה בשיעורי בית?</a:t>
            </a:r>
            <a:endParaRPr lang="he-IL" sz="1400" dirty="0"/>
          </a:p>
          <a:p>
            <a:pPr rtl="1" algn="ct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 ההבדל בין עזרה לבין העתקה?</a:t>
            </a:r>
            <a:endParaRPr lang="he-IL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524965"/>
            <a:ext cx="10927878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e-IL" altLang="en-US" sz="1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AI באומנות</a:t>
            </a:r>
            <a:endParaRPr lang="he-IL" sz="1950" dirty="0"/>
          </a:p>
        </p:txBody>
      </p:sp>
      <p:sp>
        <p:nvSpPr>
          <p:cNvPr id="3" name="Text 1"/>
          <p:cNvSpPr/>
          <p:nvPr/>
        </p:nvSpPr>
        <p:spPr>
          <a:xfrm>
            <a:off x="631908" y="1015305"/>
            <a:ext cx="5203100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1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שאלות מעניינות:</a:t>
            </a:r>
            <a:endParaRPr lang="he-IL" sz="1150" dirty="0"/>
          </a:p>
        </p:txBody>
      </p:sp>
      <p:sp>
        <p:nvSpPr>
          <p:cNvPr id="4" name="Text 2"/>
          <p:cNvSpPr/>
          <p:nvPr/>
        </p:nvSpPr>
        <p:spPr>
          <a:xfrm>
            <a:off x="631908" y="1242417"/>
            <a:ext cx="5203100" cy="280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2000"/>
              </a:lnSpc>
              <a:spcAft>
                <a:spcPts val="350"/>
              </a:spcAft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האם תמונה שצייר מחשב היא אמנות?</a:t>
            </a:r>
            <a:endParaRPr lang="he-IL" sz="750" dirty="0"/>
          </a:p>
          <a:p>
            <a:pPr rtl="1"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האם זה פוגע באמנים אנושיים?</a:t>
            </a:r>
            <a:endParaRPr lang="he-IL" sz="750" dirty="0"/>
          </a:p>
        </p:txBody>
      </p:sp>
      <p:sp>
        <p:nvSpPr>
          <p:cNvPr id="5" name="Shape 3"/>
          <p:cNvSpPr/>
          <p:nvPr/>
        </p:nvSpPr>
        <p:spPr>
          <a:xfrm>
            <a:off x="5966172" y="951409"/>
            <a:ext cx="12700" cy="617637"/>
          </a:xfrm>
          <a:prstGeom prst="roundRect">
            <a:avLst>
              <a:gd name="adj" fmla="val 49999"/>
            </a:avLst>
          </a:prstGeom>
          <a:solidFill>
            <a:srgbClr val="75BAE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9173" y="951409"/>
            <a:ext cx="5346963" cy="534709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621060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AI באבטחה</a:t>
            </a:r>
            <a:endParaRPr lang="he-IL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8452" y="1443732"/>
            <a:ext cx="451335" cy="45134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203794" y="2120702"/>
            <a:ext cx="6355993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פנים</a:t>
            </a:r>
            <a:endParaRPr lang="he-IL" sz="1850" dirty="0"/>
          </a:p>
        </p:txBody>
      </p:sp>
      <p:sp>
        <p:nvSpPr>
          <p:cNvPr id="6" name="Text 2"/>
          <p:cNvSpPr/>
          <p:nvPr/>
        </p:nvSpPr>
        <p:spPr>
          <a:xfrm>
            <a:off x="5203794" y="2525812"/>
            <a:ext cx="6355993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מערכות אבטחה חכמות</a:t>
            </a:r>
            <a:endParaRPr lang="he-IL" sz="14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8452" y="3175794"/>
            <a:ext cx="451335" cy="45134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03794" y="3852763"/>
            <a:ext cx="6355993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ניתוח תקיפות</a:t>
            </a:r>
            <a:endParaRPr lang="he-IL" sz="1850" dirty="0"/>
          </a:p>
        </p:txBody>
      </p:sp>
      <p:sp>
        <p:nvSpPr>
          <p:cNvPr id="9" name="Text 4"/>
          <p:cNvSpPr/>
          <p:nvPr/>
        </p:nvSpPr>
        <p:spPr>
          <a:xfrm>
            <a:off x="5203794" y="4257873"/>
            <a:ext cx="6355993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פריצות בזמן אמת</a:t>
            </a:r>
            <a:endParaRPr lang="he-IL" sz="14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08452" y="4907855"/>
            <a:ext cx="451335" cy="45134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203794" y="5584825"/>
            <a:ext cx="6355993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חריגות</a:t>
            </a:r>
            <a:endParaRPr lang="he-IL" sz="1850" dirty="0"/>
          </a:p>
        </p:txBody>
      </p:sp>
      <p:sp>
        <p:nvSpPr>
          <p:cNvPr id="12" name="Text 6"/>
          <p:cNvSpPr/>
          <p:nvPr/>
        </p:nvSpPr>
        <p:spPr>
          <a:xfrm>
            <a:off x="5203794" y="5989935"/>
            <a:ext cx="6355993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מעקב אחר התנהגות חשודה</a:t>
            </a:r>
            <a:endParaRPr lang="he-IL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1684685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AI בעולם הפשע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11153595" y="2507357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203794" y="2565995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זיופים (Deepfake)</a:t>
            </a:r>
            <a:endParaRPr lang="he-IL" sz="1400" dirty="0"/>
          </a:p>
        </p:txBody>
      </p:sp>
      <p:sp>
        <p:nvSpPr>
          <p:cNvPr id="6" name="Shape 3"/>
          <p:cNvSpPr/>
          <p:nvPr/>
        </p:nvSpPr>
        <p:spPr>
          <a:xfrm>
            <a:off x="11153595" y="3274616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203794" y="3333254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התחזות בוואטסאפ</a:t>
            </a:r>
            <a:endParaRPr lang="he-IL" sz="1400" dirty="0"/>
          </a:p>
        </p:txBody>
      </p:sp>
      <p:sp>
        <p:nvSpPr>
          <p:cNvPr id="8" name="Shape 5"/>
          <p:cNvSpPr/>
          <p:nvPr/>
        </p:nvSpPr>
        <p:spPr>
          <a:xfrm>
            <a:off x="11153595" y="4041874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03794" y="4100513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בוטים בפייסבוק</a:t>
            </a:r>
            <a:endParaRPr lang="he-IL" sz="1400" dirty="0"/>
          </a:p>
        </p:txBody>
      </p:sp>
      <p:sp>
        <p:nvSpPr>
          <p:cNvPr id="10" name="Shape 7"/>
          <p:cNvSpPr/>
          <p:nvPr/>
        </p:nvSpPr>
        <p:spPr>
          <a:xfrm>
            <a:off x="11153595" y="4809133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03794" y="4867771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ניתוח קולות לגניבת זהות</a:t>
            </a:r>
            <a:endParaRPr lang="he-IL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369641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81930"/>
                </a:lnTo>
                <a:lnTo>
                  <a:pt x="95020" y="85250"/>
                </a:lnTo>
                <a:lnTo>
                  <a:pt x="90920" y="87600"/>
                </a:lnTo>
                <a:lnTo>
                  <a:pt x="88960" y="88480"/>
                </a:lnTo>
                <a:lnTo>
                  <a:pt x="88870" y="88670"/>
                </a:lnTo>
                <a:lnTo>
                  <a:pt x="83400" y="91210"/>
                </a:lnTo>
                <a:lnTo>
                  <a:pt x="76070" y="93950"/>
                </a:lnTo>
                <a:lnTo>
                  <a:pt x="69820" y="95700"/>
                </a:lnTo>
                <a:lnTo>
                  <a:pt x="63480" y="96970"/>
                </a:lnTo>
                <a:lnTo>
                  <a:pt x="57130" y="97750"/>
                </a:lnTo>
                <a:lnTo>
                  <a:pt x="50200" y="98050"/>
                </a:lnTo>
                <a:lnTo>
                  <a:pt x="44240" y="97850"/>
                </a:lnTo>
                <a:lnTo>
                  <a:pt x="38480" y="97270"/>
                </a:lnTo>
                <a:lnTo>
                  <a:pt x="32810" y="96290"/>
                </a:lnTo>
                <a:lnTo>
                  <a:pt x="25200" y="94340"/>
                </a:lnTo>
                <a:lnTo>
                  <a:pt x="19530" y="92380"/>
                </a:lnTo>
                <a:lnTo>
                  <a:pt x="13960" y="90040"/>
                </a:lnTo>
                <a:lnTo>
                  <a:pt x="7320" y="86620"/>
                </a:lnTo>
                <a:lnTo>
                  <a:pt x="290" y="82230"/>
                </a:lnTo>
                <a:lnTo>
                  <a:pt x="0" y="8193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3530551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מתי זה הפך להיות נפוץ?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631908" y="4353223"/>
            <a:ext cx="10927878" cy="1272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מאז 2022–2023</a:t>
            </a:r>
            <a:endParaRPr lang="he-IL" sz="1400" dirty="0"/>
          </a:p>
          <a:p>
            <a:pPr algn="ct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ChatGPT, Midjourney ודומיהם שינו את הדרך</a:t>
            </a:r>
            <a:endParaRPr lang="he-IL" sz="1400" dirty="0"/>
          </a:p>
          <a:p>
            <a:pPr rtl="1" algn="ct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בה אנחנו לומדים, יוצרים ומתקשרים</a:t>
            </a:r>
            <a:endParaRPr lang="he-IL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2199035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האם ניתן לעצור את הבינה?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203794" y="3224808"/>
            <a:ext cx="6085231" cy="1272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כנראה שלא</a:t>
            </a:r>
            <a:endParaRPr lang="he-IL" sz="1400" dirty="0"/>
          </a:p>
          <a:p>
            <a:pPr rtl="1" algn="ct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השאלה היא איך נשתמש בה בצורה</a:t>
            </a:r>
            <a:endParaRPr lang="he-IL" sz="1400" dirty="0"/>
          </a:p>
          <a:p>
            <a:pPr rtl="1" algn="ct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נבונה, בטוחה ואחראית</a:t>
            </a:r>
            <a:endParaRPr lang="he-IL" sz="1400" dirty="0"/>
          </a:p>
        </p:txBody>
      </p:sp>
      <p:sp>
        <p:nvSpPr>
          <p:cNvPr id="5" name="Shape 2"/>
          <p:cNvSpPr/>
          <p:nvPr/>
        </p:nvSpPr>
        <p:spPr>
          <a:xfrm>
            <a:off x="11534387" y="3021707"/>
            <a:ext cx="25399" cy="1679178"/>
          </a:xfrm>
          <a:prstGeom prst="roundRect">
            <a:avLst>
              <a:gd name="adj" fmla="val 50001"/>
            </a:avLst>
          </a:prstGeom>
          <a:solidFill>
            <a:srgbClr val="75BAE6"/>
          </a:solidFill>
          <a:ln/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081138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אתיקה וטכנולוגיה</a:t>
            </a:r>
            <a:endParaRPr lang="he-IL" sz="3700" dirty="0"/>
          </a:p>
        </p:txBody>
      </p:sp>
      <p:sp>
        <p:nvSpPr>
          <p:cNvPr id="3" name="Text 1"/>
          <p:cNvSpPr/>
          <p:nvPr/>
        </p:nvSpPr>
        <p:spPr>
          <a:xfrm>
            <a:off x="8369190" y="3559473"/>
            <a:ext cx="319059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בעלות על מידע</a:t>
            </a:r>
            <a:endParaRPr lang="he-IL" sz="1850" dirty="0"/>
          </a:p>
        </p:txBody>
      </p:sp>
      <p:sp>
        <p:nvSpPr>
          <p:cNvPr id="4" name="Text 2"/>
          <p:cNvSpPr/>
          <p:nvPr/>
        </p:nvSpPr>
        <p:spPr>
          <a:xfrm>
            <a:off x="8369190" y="3964583"/>
            <a:ext cx="319059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l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למי שייך המידע?</a:t>
            </a:r>
            <a:endParaRPr lang="he-IL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3454" y="1994098"/>
            <a:ext cx="3824688" cy="3824784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99291" y="3771354"/>
            <a:ext cx="270067" cy="27007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31908" y="2535535"/>
            <a:ext cx="328078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אחריות</a:t>
            </a:r>
            <a:endParaRPr lang="he-IL" sz="1850" dirty="0"/>
          </a:p>
        </p:txBody>
      </p:sp>
      <p:sp>
        <p:nvSpPr>
          <p:cNvPr id="8" name="Text 4"/>
          <p:cNvSpPr/>
          <p:nvPr/>
        </p:nvSpPr>
        <p:spPr>
          <a:xfrm>
            <a:off x="631908" y="2940645"/>
            <a:ext cx="328078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 אחראי לטעות ב-AI?</a:t>
            </a:r>
            <a:endParaRPr lang="he-IL" sz="14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454" y="1994098"/>
            <a:ext cx="3824688" cy="3824784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1352" y="2611983"/>
            <a:ext cx="270067" cy="27007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31908" y="4583311"/>
            <a:ext cx="328078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קבלת החלטות</a:t>
            </a:r>
            <a:endParaRPr lang="he-IL" sz="1850" dirty="0"/>
          </a:p>
        </p:txBody>
      </p:sp>
      <p:sp>
        <p:nvSpPr>
          <p:cNvPr id="12" name="Text 6"/>
          <p:cNvSpPr/>
          <p:nvPr/>
        </p:nvSpPr>
        <p:spPr>
          <a:xfrm>
            <a:off x="631908" y="4988421"/>
            <a:ext cx="328078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האם מחשב צריך להחליט?</a:t>
            </a:r>
            <a:endParaRPr lang="he-IL" sz="14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3454" y="1994098"/>
            <a:ext cx="3824688" cy="3824784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91352" y="4930725"/>
            <a:ext cx="270067" cy="27007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2102992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דיאלוג פתוח בכיתה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631908" y="2981111"/>
            <a:ext cx="6355993" cy="819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ctr" indent="0" marL="0">
              <a:lnSpc>
                <a:spcPct val="104000"/>
              </a:lnSpc>
              <a:buNone/>
            </a:pPr>
            <a:r>
              <a:rPr lang="he-IL" altLang="en-US" sz="51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 אתם חושבים?</a:t>
            </a:r>
            <a:endParaRPr lang="he-IL" sz="5150" dirty="0"/>
          </a:p>
        </p:txBody>
      </p:sp>
      <p:sp>
        <p:nvSpPr>
          <p:cNvPr id="5" name="Text 2"/>
          <p:cNvSpPr/>
          <p:nvPr/>
        </p:nvSpPr>
        <p:spPr>
          <a:xfrm>
            <a:off x="631908" y="4016077"/>
            <a:ext cx="6355993" cy="780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מתי טוב להשתמש בבינה?</a:t>
            </a:r>
            <a:endParaRPr lang="he-IL" sz="1400" dirty="0"/>
          </a:p>
          <a:p>
            <a:pPr rtl="1" algn="ct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ומתי לא?</a:t>
            </a:r>
            <a:endParaRPr lang="he-IL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369641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81930"/>
                </a:lnTo>
                <a:lnTo>
                  <a:pt x="95020" y="85250"/>
                </a:lnTo>
                <a:lnTo>
                  <a:pt x="90920" y="87600"/>
                </a:lnTo>
                <a:lnTo>
                  <a:pt x="88960" y="88480"/>
                </a:lnTo>
                <a:lnTo>
                  <a:pt x="88870" y="88670"/>
                </a:lnTo>
                <a:lnTo>
                  <a:pt x="83400" y="91210"/>
                </a:lnTo>
                <a:lnTo>
                  <a:pt x="76070" y="93950"/>
                </a:lnTo>
                <a:lnTo>
                  <a:pt x="69820" y="95700"/>
                </a:lnTo>
                <a:lnTo>
                  <a:pt x="63480" y="96970"/>
                </a:lnTo>
                <a:lnTo>
                  <a:pt x="57130" y="97750"/>
                </a:lnTo>
                <a:lnTo>
                  <a:pt x="50200" y="98050"/>
                </a:lnTo>
                <a:lnTo>
                  <a:pt x="44240" y="97850"/>
                </a:lnTo>
                <a:lnTo>
                  <a:pt x="38480" y="97270"/>
                </a:lnTo>
                <a:lnTo>
                  <a:pt x="32810" y="96290"/>
                </a:lnTo>
                <a:lnTo>
                  <a:pt x="25200" y="94340"/>
                </a:lnTo>
                <a:lnTo>
                  <a:pt x="19530" y="92380"/>
                </a:lnTo>
                <a:lnTo>
                  <a:pt x="13960" y="90040"/>
                </a:lnTo>
                <a:lnTo>
                  <a:pt x="7320" y="86620"/>
                </a:lnTo>
                <a:lnTo>
                  <a:pt x="290" y="82230"/>
                </a:lnTo>
                <a:lnTo>
                  <a:pt x="0" y="8193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2967782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סיכום השיעור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6186134" y="4061222"/>
            <a:ext cx="5373652" cy="180479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66609" y="4422180"/>
            <a:ext cx="501270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הבנו מהו סייבר</a:t>
            </a:r>
            <a:endParaRPr lang="he-IL" sz="1850" dirty="0"/>
          </a:p>
        </p:txBody>
      </p:sp>
      <p:sp>
        <p:nvSpPr>
          <p:cNvPr id="6" name="Shape 3"/>
          <p:cNvSpPr/>
          <p:nvPr/>
        </p:nvSpPr>
        <p:spPr>
          <a:xfrm>
            <a:off x="631908" y="3790454"/>
            <a:ext cx="5373752" cy="180479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12383" y="4151412"/>
            <a:ext cx="5012803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הכרנו מהי בינה מלאכותית</a:t>
            </a:r>
            <a:endParaRPr lang="he-IL" sz="1850" dirty="0"/>
          </a:p>
        </p:txBody>
      </p:sp>
      <p:sp>
        <p:nvSpPr>
          <p:cNvPr id="8" name="Shape 5"/>
          <p:cNvSpPr/>
          <p:nvPr/>
        </p:nvSpPr>
        <p:spPr>
          <a:xfrm>
            <a:off x="6186134" y="5350768"/>
            <a:ext cx="5373652" cy="180479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66609" y="5711726"/>
            <a:ext cx="501270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דיברנו על יתרונות ואתגרים</a:t>
            </a:r>
            <a:endParaRPr lang="he-IL" sz="1850" dirty="0"/>
          </a:p>
        </p:txBody>
      </p:sp>
      <p:sp>
        <p:nvSpPr>
          <p:cNvPr id="10" name="Shape 7"/>
          <p:cNvSpPr/>
          <p:nvPr/>
        </p:nvSpPr>
        <p:spPr>
          <a:xfrm>
            <a:off x="631908" y="5080000"/>
            <a:ext cx="5373752" cy="180479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12383" y="5440958"/>
            <a:ext cx="5012803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נפתחו לנו הרבה שאלות חדשות…</a:t>
            </a:r>
            <a:endParaRPr lang="he-IL" sz="18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1884314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הצצה לשיעור הבא</a:t>
            </a:r>
            <a:endParaRPr lang="he-IL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8452" y="2706985"/>
            <a:ext cx="451335" cy="45134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494599" y="3383955"/>
            <a:ext cx="306518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מבנה האינטרנט</a:t>
            </a:r>
            <a:endParaRPr lang="he-IL" sz="18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17647" y="2706985"/>
            <a:ext cx="451335" cy="45134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203794" y="3383955"/>
            <a:ext cx="306518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חיפוש מידע חכם</a:t>
            </a:r>
            <a:endParaRPr lang="he-IL" sz="18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08452" y="4041874"/>
            <a:ext cx="451335" cy="45134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494599" y="4718844"/>
            <a:ext cx="306518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"שיחת נתונים" ברשת</a:t>
            </a:r>
            <a:endParaRPr lang="he-IL" sz="18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17647" y="4041874"/>
            <a:ext cx="451335" cy="45134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203794" y="4718844"/>
            <a:ext cx="306518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אבטחת מידע</a:t>
            </a:r>
            <a:endParaRPr lang="he-IL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2026-10-25T09:05:21Z</dcterms:created>
  <dcterms:modified xsi:type="dcterms:W3CDTF">2026-10-25T09:05:21Z</dcterms:modified>
</cp:coreProperties>
</file>